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278" r:id="rId80"/>
    <p:sldId id="279" r:id="rId81"/>
    <p:sldId id="280" r:id="rId82"/>
    <p:sldId id="281" r:id="rId83"/>
    <p:sldId id="282" r:id="rId84"/>
    <p:sldId id="283" r:id="rId85"/>
    <p:sldId id="284" r:id="rId86"/>
    <p:sldId id="285" r:id="rId87"/>
    <p:sldId id="286" r:id="rId88"/>
    <p:sldId id="287" r:id="rId89"/>
    <p:sldId id="288" r:id="rId90"/>
    <p:sldId id="289" r:id="rId91"/>
    <p:sldId id="290" r:id="rId92"/>
    <p:sldId id="291" r:id="rId93"/>
    <p:sldId id="292" r:id="rId94"/>
    <p:sldId id="293" r:id="rId95"/>
    <p:sldId id="294" r:id="rId96"/>
    <p:sldId id="295" r:id="rId97"/>
    <p:sldId id="296" r:id="rId98"/>
    <p:sldId id="297" r:id="rId99"/>
    <p:sldId id="298" r:id="rId100"/>
    <p:sldId id="299" r:id="rId101"/>
    <p:sldId id="300" r:id="rId10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uce" charset="1" panose="00000500000000000000"/>
      <p:regular r:id="rId34"/>
    </p:embeddedFont>
    <p:embeddedFont>
      <p:font typeface="Open Sauce Bold" charset="1" panose="00000800000000000000"/>
      <p:regular r:id="rId35"/>
    </p:embeddedFont>
    <p:embeddedFont>
      <p:font typeface="Open Sauce Italics" charset="1" panose="00000500000000000000"/>
      <p:regular r:id="rId36"/>
    </p:embeddedFont>
    <p:embeddedFont>
      <p:font typeface="Open Sauce Bold Italics" charset="1" panose="00000800000000000000"/>
      <p:regular r:id="rId37"/>
    </p:embeddedFont>
    <p:embeddedFont>
      <p:font typeface="Open Sauce Light" charset="1" panose="00000400000000000000"/>
      <p:regular r:id="rId38"/>
    </p:embeddedFont>
    <p:embeddedFont>
      <p:font typeface="Open Sauce Light Italics" charset="1" panose="00000400000000000000"/>
      <p:regular r:id="rId39"/>
    </p:embeddedFont>
    <p:embeddedFont>
      <p:font typeface="Open Sauce Medium" charset="1" panose="00000600000000000000"/>
      <p:regular r:id="rId40"/>
    </p:embeddedFont>
    <p:embeddedFont>
      <p:font typeface="Open Sauce Medium Italics" charset="1" panose="00000600000000000000"/>
      <p:regular r:id="rId41"/>
    </p:embeddedFont>
    <p:embeddedFont>
      <p:font typeface="Open Sauce Semi-Bold" charset="1" panose="00000700000000000000"/>
      <p:regular r:id="rId42"/>
    </p:embeddedFont>
    <p:embeddedFont>
      <p:font typeface="Open Sauce Semi-Bold Italics" charset="1" panose="00000700000000000000"/>
      <p:regular r:id="rId43"/>
    </p:embeddedFont>
    <p:embeddedFont>
      <p:font typeface="Open Sauce Heavy" charset="1" panose="00000A00000000000000"/>
      <p:regular r:id="rId44"/>
    </p:embeddedFont>
    <p:embeddedFont>
      <p:font typeface="Open Sauce Heavy Italics" charset="1" panose="00000A00000000000000"/>
      <p:regular r:id="rId45"/>
    </p:embeddedFont>
    <p:embeddedFont>
      <p:font typeface="Open Sans" charset="1" panose="00000000000000000000"/>
      <p:regular r:id="rId46"/>
    </p:embeddedFont>
    <p:embeddedFont>
      <p:font typeface="Open Sans Bold" charset="1" panose="00000000000000000000"/>
      <p:regular r:id="rId47"/>
    </p:embeddedFont>
    <p:embeddedFont>
      <p:font typeface="Open Sans Italics" charset="1" panose="00000000000000000000"/>
      <p:regular r:id="rId48"/>
    </p:embeddedFont>
    <p:embeddedFont>
      <p:font typeface="Open Sans Bold Italics" charset="1" panose="00000000000000000000"/>
      <p:regular r:id="rId49"/>
    </p:embeddedFont>
    <p:embeddedFont>
      <p:font typeface="Open Sans Light" charset="1" panose="00000000000000000000"/>
      <p:regular r:id="rId50"/>
    </p:embeddedFont>
    <p:embeddedFont>
      <p:font typeface="Open Sans Light Italics" charset="1" panose="00000000000000000000"/>
      <p:regular r:id="rId51"/>
    </p:embeddedFont>
    <p:embeddedFont>
      <p:font typeface="Open Sans Medium" charset="1" panose="00000000000000000000"/>
      <p:regular r:id="rId52"/>
    </p:embeddedFont>
    <p:embeddedFont>
      <p:font typeface="Open Sans Medium Italics" charset="1" panose="00000000000000000000"/>
      <p:regular r:id="rId53"/>
    </p:embeddedFont>
    <p:embeddedFont>
      <p:font typeface="Open Sans Semi-Bold" charset="1" panose="00000000000000000000"/>
      <p:regular r:id="rId54"/>
    </p:embeddedFont>
    <p:embeddedFont>
      <p:font typeface="Open Sans Semi-Bold Italics" charset="1" panose="00000000000000000000"/>
      <p:regular r:id="rId55"/>
    </p:embeddedFont>
    <p:embeddedFont>
      <p:font typeface="Open Sans Ultra-Bold" charset="1" panose="00000000000000000000"/>
      <p:regular r:id="rId56"/>
    </p:embeddedFont>
    <p:embeddedFont>
      <p:font typeface="Open Sans Ultra-Bold Italics" charset="1" panose="000000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43.xml" Type="http://schemas.openxmlformats.org/officeDocument/2006/relationships/slide"/><Relationship Id="rId101" Target="slides/slide44.xml" Type="http://schemas.openxmlformats.org/officeDocument/2006/relationships/slide"/><Relationship Id="rId102" Target="slides/slide4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70" Target="slides/slide13.xml" Type="http://schemas.openxmlformats.org/officeDocument/2006/relationships/slide"/><Relationship Id="rId71" Target="slides/slide14.xml" Type="http://schemas.openxmlformats.org/officeDocument/2006/relationships/slide"/><Relationship Id="rId72" Target="slides/slide15.xml" Type="http://schemas.openxmlformats.org/officeDocument/2006/relationships/slide"/><Relationship Id="rId73" Target="slides/slide16.xml" Type="http://schemas.openxmlformats.org/officeDocument/2006/relationships/slide"/><Relationship Id="rId74" Target="slides/slide17.xml" Type="http://schemas.openxmlformats.org/officeDocument/2006/relationships/slide"/><Relationship Id="rId75" Target="slides/slide18.xml" Type="http://schemas.openxmlformats.org/officeDocument/2006/relationships/slide"/><Relationship Id="rId76" Target="slides/slide19.xml" Type="http://schemas.openxmlformats.org/officeDocument/2006/relationships/slide"/><Relationship Id="rId77" Target="slides/slide20.xml" Type="http://schemas.openxmlformats.org/officeDocument/2006/relationships/slide"/><Relationship Id="rId78" Target="slides/slide21.xml" Type="http://schemas.openxmlformats.org/officeDocument/2006/relationships/slide"/><Relationship Id="rId79" Target="slides/slide22.xml" Type="http://schemas.openxmlformats.org/officeDocument/2006/relationships/slide"/><Relationship Id="rId8" Target="fonts/font8.fntdata" Type="http://schemas.openxmlformats.org/officeDocument/2006/relationships/font"/><Relationship Id="rId80" Target="slides/slide23.xml" Type="http://schemas.openxmlformats.org/officeDocument/2006/relationships/slide"/><Relationship Id="rId81" Target="slides/slide24.xml" Type="http://schemas.openxmlformats.org/officeDocument/2006/relationships/slide"/><Relationship Id="rId82" Target="slides/slide25.xml" Type="http://schemas.openxmlformats.org/officeDocument/2006/relationships/slide"/><Relationship Id="rId83" Target="slides/slide26.xml" Type="http://schemas.openxmlformats.org/officeDocument/2006/relationships/slide"/><Relationship Id="rId84" Target="slides/slide27.xml" Type="http://schemas.openxmlformats.org/officeDocument/2006/relationships/slide"/><Relationship Id="rId85" Target="slides/slide28.xml" Type="http://schemas.openxmlformats.org/officeDocument/2006/relationships/slide"/><Relationship Id="rId86" Target="slides/slide29.xml" Type="http://schemas.openxmlformats.org/officeDocument/2006/relationships/slide"/><Relationship Id="rId87" Target="slides/slide30.xml" Type="http://schemas.openxmlformats.org/officeDocument/2006/relationships/slide"/><Relationship Id="rId88" Target="slides/slide31.xml" Type="http://schemas.openxmlformats.org/officeDocument/2006/relationships/slide"/><Relationship Id="rId89" Target="slides/slide32.xml" Type="http://schemas.openxmlformats.org/officeDocument/2006/relationships/slide"/><Relationship Id="rId9" Target="fonts/font9.fntdata" Type="http://schemas.openxmlformats.org/officeDocument/2006/relationships/font"/><Relationship Id="rId90" Target="slides/slide33.xml" Type="http://schemas.openxmlformats.org/officeDocument/2006/relationships/slide"/><Relationship Id="rId91" Target="slides/slide34.xml" Type="http://schemas.openxmlformats.org/officeDocument/2006/relationships/slide"/><Relationship Id="rId92" Target="slides/slide35.xml" Type="http://schemas.openxmlformats.org/officeDocument/2006/relationships/slide"/><Relationship Id="rId93" Target="slides/slide36.xml" Type="http://schemas.openxmlformats.org/officeDocument/2006/relationships/slide"/><Relationship Id="rId94" Target="slides/slide37.xml" Type="http://schemas.openxmlformats.org/officeDocument/2006/relationships/slide"/><Relationship Id="rId95" Target="slides/slide38.xml" Type="http://schemas.openxmlformats.org/officeDocument/2006/relationships/slide"/><Relationship Id="rId96" Target="slides/slide39.xml" Type="http://schemas.openxmlformats.org/officeDocument/2006/relationships/slide"/><Relationship Id="rId97" Target="slides/slide40.xml" Type="http://schemas.openxmlformats.org/officeDocument/2006/relationships/slide"/><Relationship Id="rId98" Target="slides/slide41.xml" Type="http://schemas.openxmlformats.org/officeDocument/2006/relationships/slide"/><Relationship Id="rId99" Target="slides/slide42.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 Id="rId5"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 Id="rId5"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 Id="rId5"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 Id="rId5"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 Id="rId5"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23.png" Type="http://schemas.openxmlformats.org/officeDocument/2006/relationships/image"/><Relationship Id="rId6" Target="../media/image24.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24.gif"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2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5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5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5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5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5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5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6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developer.android.com/studio/workflow?hl=vi" TargetMode="External" Type="http://schemas.openxmlformats.org/officeDocument/2006/relationships/hyperlink"/><Relationship Id="rId5" Target="https://aws.amazon.com/mobile/mobile-application-development/" TargetMode="External" Type="http://schemas.openxmlformats.org/officeDocument/2006/relationships/hyperlink"/><Relationship Id="rId6" Target="https://developer.android.com/guide/platform" TargetMode="External" Type="http://schemas.openxmlformats.org/officeDocument/2006/relationships/hyperlink"/><Relationship Id="rId7" Target="https://developer.android.com/reference/android/app/Activity" TargetMode="External" Type="http://schemas.openxmlformats.org/officeDocument/2006/relationships/hyperlink"/><Relationship Id="rId8" Target="https://medium.com/@huseyinozkoc/android-view-and-viewgroup-6667a20724c5" TargetMode="External" Type="http://schemas.openxmlformats.org/officeDocument/2006/relationships/hyperlink"/><Relationship Id="rId9" Target="https://medium.com/@huseyinozkoc/android-view-and-viewgroup-6667a20724c5" TargetMode="External" Type="http://schemas.openxmlformats.org/officeDocument/2006/relationships/hyperlink"/></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704283" y="1694557"/>
            <a:ext cx="5876304" cy="11627276"/>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2" id="22"/>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Freeform 23" id="23"/>
          <p:cNvSpPr/>
          <p:nvPr/>
        </p:nvSpPr>
        <p:spPr>
          <a:xfrm flipH="false" flipV="false" rot="0">
            <a:off x="-27962" y="626184"/>
            <a:ext cx="11926492" cy="8557258"/>
          </a:xfrm>
          <a:custGeom>
            <a:avLst/>
            <a:gdLst/>
            <a:ahLst/>
            <a:cxnLst/>
            <a:rect r="r" b="b" t="t" l="l"/>
            <a:pathLst>
              <a:path h="8557258" w="11926492">
                <a:moveTo>
                  <a:pt x="0" y="0"/>
                </a:moveTo>
                <a:lnTo>
                  <a:pt x="11926492" y="0"/>
                </a:lnTo>
                <a:lnTo>
                  <a:pt x="11926492" y="8557258"/>
                </a:lnTo>
                <a:lnTo>
                  <a:pt x="0" y="8557258"/>
                </a:lnTo>
                <a:lnTo>
                  <a:pt x="0" y="0"/>
                </a:lnTo>
                <a:close/>
              </a:path>
            </a:pathLst>
          </a:custGeom>
          <a:blipFill>
            <a:blip r:embed="rId5">
              <a:alphaModFix amt="35000"/>
            </a:blip>
            <a:stretch>
              <a:fillRect l="0" t="0" r="0" b="0"/>
            </a:stretch>
          </a:blipFill>
        </p:spPr>
      </p:sp>
      <p:sp>
        <p:nvSpPr>
          <p:cNvPr name="TextBox 24" id="24"/>
          <p:cNvSpPr txBox="true"/>
          <p:nvPr/>
        </p:nvSpPr>
        <p:spPr>
          <a:xfrm rot="0">
            <a:off x="673429" y="1165162"/>
            <a:ext cx="5742791" cy="2099511"/>
          </a:xfrm>
          <a:prstGeom prst="rect">
            <a:avLst/>
          </a:prstGeom>
        </p:spPr>
        <p:txBody>
          <a:bodyPr anchor="t" rtlCol="false" tIns="0" lIns="0" bIns="0" rIns="0">
            <a:spAutoFit/>
          </a:bodyPr>
          <a:lstStyle/>
          <a:p>
            <a:pPr>
              <a:lnSpc>
                <a:spcPts val="16583"/>
              </a:lnSpc>
              <a:spcBef>
                <a:spcPct val="0"/>
              </a:spcBef>
            </a:pPr>
            <a:r>
              <a:rPr lang="en-US" sz="11845">
                <a:solidFill>
                  <a:srgbClr val="1F2020"/>
                </a:solidFill>
                <a:latin typeface="Poppins"/>
              </a:rPr>
              <a:t>Mobile</a:t>
            </a:r>
          </a:p>
        </p:txBody>
      </p:sp>
      <p:sp>
        <p:nvSpPr>
          <p:cNvPr name="TextBox 25" id="25"/>
          <p:cNvSpPr txBox="true"/>
          <p:nvPr/>
        </p:nvSpPr>
        <p:spPr>
          <a:xfrm rot="0">
            <a:off x="3274321" y="2483539"/>
            <a:ext cx="5095826" cy="2137454"/>
          </a:xfrm>
          <a:prstGeom prst="rect">
            <a:avLst/>
          </a:prstGeom>
        </p:spPr>
        <p:txBody>
          <a:bodyPr anchor="t" rtlCol="false" tIns="0" lIns="0" bIns="0" rIns="0">
            <a:spAutoFit/>
          </a:bodyPr>
          <a:lstStyle/>
          <a:p>
            <a:pPr>
              <a:lnSpc>
                <a:spcPts val="16583"/>
              </a:lnSpc>
              <a:spcBef>
                <a:spcPct val="0"/>
              </a:spcBef>
            </a:pPr>
            <a:r>
              <a:rPr lang="en-US" sz="11845">
                <a:solidFill>
                  <a:srgbClr val="335ACF"/>
                </a:solidFill>
                <a:latin typeface="Poppins Bold"/>
              </a:rPr>
              <a:t>Apps</a:t>
            </a:r>
          </a:p>
        </p:txBody>
      </p:sp>
      <p:sp>
        <p:nvSpPr>
          <p:cNvPr name="TextBox 26" id="26"/>
          <p:cNvSpPr txBox="true"/>
          <p:nvPr/>
        </p:nvSpPr>
        <p:spPr>
          <a:xfrm rot="0">
            <a:off x="533158" y="3991203"/>
            <a:ext cx="10578152" cy="2100980"/>
          </a:xfrm>
          <a:prstGeom prst="rect">
            <a:avLst/>
          </a:prstGeom>
        </p:spPr>
        <p:txBody>
          <a:bodyPr anchor="t" rtlCol="false" tIns="0" lIns="0" bIns="0" rIns="0">
            <a:spAutoFit/>
          </a:bodyPr>
          <a:lstStyle/>
          <a:p>
            <a:pPr>
              <a:lnSpc>
                <a:spcPts val="16583"/>
              </a:lnSpc>
              <a:spcBef>
                <a:spcPct val="0"/>
              </a:spcBef>
            </a:pPr>
            <a:r>
              <a:rPr lang="en-US" sz="11845">
                <a:solidFill>
                  <a:srgbClr val="1F2020"/>
                </a:solidFill>
                <a:latin typeface="Poppins"/>
              </a:rPr>
              <a:t>Development</a:t>
            </a:r>
          </a:p>
        </p:txBody>
      </p:sp>
      <p:sp>
        <p:nvSpPr>
          <p:cNvPr name="TextBox 27" id="27"/>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8" id="28"/>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9" id="29"/>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30" id="30"/>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31" id="31"/>
          <p:cNvSpPr txBox="true"/>
          <p:nvPr/>
        </p:nvSpPr>
        <p:spPr>
          <a:xfrm rot="0">
            <a:off x="1927286" y="8379500"/>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rPr>
              <a:t>Explore Now</a:t>
            </a:r>
          </a:p>
        </p:txBody>
      </p:sp>
      <p:sp>
        <p:nvSpPr>
          <p:cNvPr name="TextBox 32" id="32"/>
          <p:cNvSpPr txBox="true"/>
          <p:nvPr/>
        </p:nvSpPr>
        <p:spPr>
          <a:xfrm rot="0">
            <a:off x="1301344" y="5484299"/>
            <a:ext cx="7851432" cy="2137528"/>
          </a:xfrm>
          <a:prstGeom prst="rect">
            <a:avLst/>
          </a:prstGeom>
        </p:spPr>
        <p:txBody>
          <a:bodyPr anchor="t" rtlCol="false" tIns="0" lIns="0" bIns="0" rIns="0">
            <a:spAutoFit/>
          </a:bodyPr>
          <a:lstStyle/>
          <a:p>
            <a:pPr>
              <a:lnSpc>
                <a:spcPts val="16583"/>
              </a:lnSpc>
              <a:spcBef>
                <a:spcPct val="0"/>
              </a:spcBef>
            </a:pPr>
            <a:r>
              <a:rPr lang="en-US" sz="11845">
                <a:solidFill>
                  <a:srgbClr val="335ACF"/>
                </a:solidFill>
                <a:latin typeface="Poppins Bold"/>
              </a:rPr>
              <a:t>Roadmap</a:t>
            </a:r>
          </a:p>
        </p:txBody>
      </p:sp>
      <p:sp>
        <p:nvSpPr>
          <p:cNvPr name="TextBox 33" id="33"/>
          <p:cNvSpPr txBox="true"/>
          <p:nvPr/>
        </p:nvSpPr>
        <p:spPr>
          <a:xfrm rot="0">
            <a:off x="1096418" y="8104930"/>
            <a:ext cx="9451632" cy="901700"/>
          </a:xfrm>
          <a:prstGeom prst="rect">
            <a:avLst/>
          </a:prstGeom>
        </p:spPr>
        <p:txBody>
          <a:bodyPr anchor="t" rtlCol="false" tIns="0" lIns="0" bIns="0" rIns="0">
            <a:spAutoFit/>
          </a:bodyPr>
          <a:lstStyle/>
          <a:p>
            <a:pPr>
              <a:lnSpc>
                <a:spcPts val="7000"/>
              </a:lnSpc>
              <a:spcBef>
                <a:spcPct val="0"/>
              </a:spcBef>
            </a:pPr>
            <a:r>
              <a:rPr lang="en-US" sz="5000">
                <a:solidFill>
                  <a:srgbClr val="335ACF"/>
                </a:solidFill>
                <a:latin typeface="Poppins Bold"/>
              </a:rPr>
              <a:t>GVHD: Trần Hồng Nghi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1" y="0"/>
            <a:ext cx="7464346" cy="10287000"/>
            <a:chOff x="0" y="0"/>
            <a:chExt cx="1965918" cy="2709333"/>
          </a:xfrm>
        </p:grpSpPr>
        <p:sp>
          <p:nvSpPr>
            <p:cNvPr name="Freeform 3" id="3"/>
            <p:cNvSpPr/>
            <p:nvPr/>
          </p:nvSpPr>
          <p:spPr>
            <a:xfrm flipH="false" flipV="false" rot="0">
              <a:off x="0" y="0"/>
              <a:ext cx="1965918" cy="2709333"/>
            </a:xfrm>
            <a:custGeom>
              <a:avLst/>
              <a:gdLst/>
              <a:ahLst/>
              <a:cxnLst/>
              <a:rect r="r" b="b" t="t" l="l"/>
              <a:pathLst>
                <a:path h="2709333" w="1965918">
                  <a:moveTo>
                    <a:pt x="0" y="0"/>
                  </a:moveTo>
                  <a:lnTo>
                    <a:pt x="1965918" y="0"/>
                  </a:lnTo>
                  <a:lnTo>
                    <a:pt x="1965918" y="2709333"/>
                  </a:lnTo>
                  <a:lnTo>
                    <a:pt x="0" y="2709333"/>
                  </a:lnTo>
                  <a:close/>
                </a:path>
              </a:pathLst>
            </a:custGeom>
            <a:solidFill>
              <a:srgbClr val="335ACF"/>
            </a:solidFill>
          </p:spPr>
        </p:sp>
        <p:sp>
          <p:nvSpPr>
            <p:cNvPr name="TextBox 4" id="4"/>
            <p:cNvSpPr txBox="true"/>
            <p:nvPr/>
          </p:nvSpPr>
          <p:spPr>
            <a:xfrm>
              <a:off x="0" y="-38100"/>
              <a:ext cx="196591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452118" y="1844576"/>
            <a:ext cx="3334483" cy="659784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35783" y="1844576"/>
            <a:ext cx="3334483" cy="6597848"/>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9" id="29"/>
          <p:cNvSpPr/>
          <p:nvPr/>
        </p:nvSpPr>
        <p:spPr>
          <a:xfrm flipH="false" flipV="false" rot="0">
            <a:off x="7989248" y="536724"/>
            <a:ext cx="9677224" cy="1257194"/>
          </a:xfrm>
          <a:custGeom>
            <a:avLst/>
            <a:gdLst/>
            <a:ahLst/>
            <a:cxnLst/>
            <a:rect r="r" b="b" t="t" l="l"/>
            <a:pathLst>
              <a:path h="1257194" w="9677224">
                <a:moveTo>
                  <a:pt x="0" y="0"/>
                </a:moveTo>
                <a:lnTo>
                  <a:pt x="9677224" y="0"/>
                </a:lnTo>
                <a:lnTo>
                  <a:pt x="9677224" y="1257193"/>
                </a:lnTo>
                <a:lnTo>
                  <a:pt x="0" y="1257193"/>
                </a:lnTo>
                <a:lnTo>
                  <a:pt x="0" y="0"/>
                </a:lnTo>
                <a:close/>
              </a:path>
            </a:pathLst>
          </a:custGeom>
          <a:blipFill>
            <a:blip r:embed="rId5"/>
            <a:stretch>
              <a:fillRect l="0" t="0" r="0" b="0"/>
            </a:stretch>
          </a:blipFill>
        </p:spPr>
      </p:sp>
      <p:sp>
        <p:nvSpPr>
          <p:cNvPr name="TextBox 30" id="30"/>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31" id="31"/>
          <p:cNvSpPr txBox="true"/>
          <p:nvPr/>
        </p:nvSpPr>
        <p:spPr>
          <a:xfrm rot="0">
            <a:off x="7618212" y="2769940"/>
            <a:ext cx="10419297" cy="5114537"/>
          </a:xfrm>
          <a:prstGeom prst="rect">
            <a:avLst/>
          </a:prstGeom>
        </p:spPr>
        <p:txBody>
          <a:bodyPr anchor="t" rtlCol="false" tIns="0" lIns="0" bIns="0" rIns="0">
            <a:spAutoFit/>
          </a:bodyPr>
          <a:lstStyle/>
          <a:p>
            <a:pPr marL="1057539" indent="-528769" lvl="1">
              <a:lnSpc>
                <a:spcPts val="5730"/>
              </a:lnSpc>
              <a:buFont typeface="Arial"/>
              <a:buChar char="•"/>
            </a:pPr>
            <a:r>
              <a:rPr lang="en-US" sz="4898">
                <a:solidFill>
                  <a:srgbClr val="1F2020"/>
                </a:solidFill>
                <a:latin typeface="Poppins"/>
              </a:rPr>
              <a:t>UI Elements: thành phần để hiển thị dữ liệu, tạo các Element thông qua các View </a:t>
            </a:r>
          </a:p>
          <a:p>
            <a:pPr marL="1057539" indent="-528769" lvl="1">
              <a:lnSpc>
                <a:spcPts val="5730"/>
              </a:lnSpc>
              <a:buFont typeface="Arial"/>
              <a:buChar char="•"/>
            </a:pPr>
            <a:r>
              <a:rPr lang="en-US" sz="4898">
                <a:solidFill>
                  <a:srgbClr val="1F2020"/>
                </a:solidFill>
                <a:latin typeface="Poppins"/>
              </a:rPr>
              <a:t>State: liên quan đến trạng thái để chứa dữ liệu (ViewModel), hiển thị thông tin đó tới giao diện người dùng và xử lý logic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337" y="1028700"/>
            <a:ext cx="18161325" cy="8135073"/>
          </a:xfrm>
          <a:custGeom>
            <a:avLst/>
            <a:gdLst/>
            <a:ahLst/>
            <a:cxnLst/>
            <a:rect r="r" b="b" t="t" l="l"/>
            <a:pathLst>
              <a:path h="8135073" w="18161325">
                <a:moveTo>
                  <a:pt x="0" y="0"/>
                </a:moveTo>
                <a:lnTo>
                  <a:pt x="18161326" y="0"/>
                </a:lnTo>
                <a:lnTo>
                  <a:pt x="18161326" y="8135073"/>
                </a:lnTo>
                <a:lnTo>
                  <a:pt x="0" y="8135073"/>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1" y="0"/>
            <a:ext cx="7464346" cy="10287000"/>
            <a:chOff x="0" y="0"/>
            <a:chExt cx="1965918" cy="2709333"/>
          </a:xfrm>
        </p:grpSpPr>
        <p:sp>
          <p:nvSpPr>
            <p:cNvPr name="Freeform 3" id="3"/>
            <p:cNvSpPr/>
            <p:nvPr/>
          </p:nvSpPr>
          <p:spPr>
            <a:xfrm flipH="false" flipV="false" rot="0">
              <a:off x="0" y="0"/>
              <a:ext cx="1965918" cy="2709333"/>
            </a:xfrm>
            <a:custGeom>
              <a:avLst/>
              <a:gdLst/>
              <a:ahLst/>
              <a:cxnLst/>
              <a:rect r="r" b="b" t="t" l="l"/>
              <a:pathLst>
                <a:path h="2709333" w="1965918">
                  <a:moveTo>
                    <a:pt x="0" y="0"/>
                  </a:moveTo>
                  <a:lnTo>
                    <a:pt x="1965918" y="0"/>
                  </a:lnTo>
                  <a:lnTo>
                    <a:pt x="1965918" y="2709333"/>
                  </a:lnTo>
                  <a:lnTo>
                    <a:pt x="0" y="2709333"/>
                  </a:lnTo>
                  <a:close/>
                </a:path>
              </a:pathLst>
            </a:custGeom>
            <a:solidFill>
              <a:srgbClr val="335ACF"/>
            </a:solidFill>
          </p:spPr>
        </p:sp>
        <p:sp>
          <p:nvSpPr>
            <p:cNvPr name="TextBox 4" id="4"/>
            <p:cNvSpPr txBox="true"/>
            <p:nvPr/>
          </p:nvSpPr>
          <p:spPr>
            <a:xfrm>
              <a:off x="0" y="-38100"/>
              <a:ext cx="196591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452118" y="1844576"/>
            <a:ext cx="3334483" cy="659784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35783" y="1844576"/>
            <a:ext cx="3334483" cy="6597848"/>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9" id="29"/>
          <p:cNvSpPr/>
          <p:nvPr/>
        </p:nvSpPr>
        <p:spPr>
          <a:xfrm flipH="false" flipV="false" rot="0">
            <a:off x="7899276" y="486649"/>
            <a:ext cx="10278655" cy="1341658"/>
          </a:xfrm>
          <a:custGeom>
            <a:avLst/>
            <a:gdLst/>
            <a:ahLst/>
            <a:cxnLst/>
            <a:rect r="r" b="b" t="t" l="l"/>
            <a:pathLst>
              <a:path h="1341658" w="10278655">
                <a:moveTo>
                  <a:pt x="0" y="0"/>
                </a:moveTo>
                <a:lnTo>
                  <a:pt x="10278656" y="0"/>
                </a:lnTo>
                <a:lnTo>
                  <a:pt x="10278656" y="1341659"/>
                </a:lnTo>
                <a:lnTo>
                  <a:pt x="0" y="1341659"/>
                </a:lnTo>
                <a:lnTo>
                  <a:pt x="0" y="0"/>
                </a:lnTo>
                <a:close/>
              </a:path>
            </a:pathLst>
          </a:custGeom>
          <a:blipFill>
            <a:blip r:embed="rId5"/>
            <a:stretch>
              <a:fillRect l="0" t="0" r="0" b="0"/>
            </a:stretch>
          </a:blipFill>
        </p:spPr>
      </p:sp>
      <p:sp>
        <p:nvSpPr>
          <p:cNvPr name="TextBox 30" id="30"/>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31" id="31"/>
          <p:cNvSpPr txBox="true"/>
          <p:nvPr/>
        </p:nvSpPr>
        <p:spPr>
          <a:xfrm rot="0">
            <a:off x="7618212" y="2238996"/>
            <a:ext cx="10419297" cy="7286237"/>
          </a:xfrm>
          <a:prstGeom prst="rect">
            <a:avLst/>
          </a:prstGeom>
        </p:spPr>
        <p:txBody>
          <a:bodyPr anchor="t" rtlCol="false" tIns="0" lIns="0" bIns="0" rIns="0">
            <a:spAutoFit/>
          </a:bodyPr>
          <a:lstStyle/>
          <a:p>
            <a:pPr marL="1057539" indent="-528769" lvl="1">
              <a:lnSpc>
                <a:spcPts val="5730"/>
              </a:lnSpc>
              <a:buFont typeface="Arial"/>
              <a:buChar char="•"/>
            </a:pPr>
            <a:r>
              <a:rPr lang="en-US" sz="4898">
                <a:solidFill>
                  <a:srgbClr val="1F2020"/>
                </a:solidFill>
                <a:latin typeface="Poppins"/>
              </a:rPr>
              <a:t>Lớp dữ liệu của ứng dụng chứa </a:t>
            </a:r>
            <a:r>
              <a:rPr lang="en-US" sz="4898">
                <a:solidFill>
                  <a:srgbClr val="1F2020"/>
                </a:solidFill>
                <a:latin typeface="Poppins"/>
              </a:rPr>
              <a:t>logic</a:t>
            </a:r>
            <a:r>
              <a:rPr lang="en-US" sz="4898">
                <a:solidFill>
                  <a:srgbClr val="1F2020"/>
                </a:solidFill>
                <a:latin typeface="Poppins Italics"/>
              </a:rPr>
              <a:t> </a:t>
            </a:r>
            <a:r>
              <a:rPr lang="en-US" sz="4898">
                <a:solidFill>
                  <a:srgbClr val="1F2020"/>
                </a:solidFill>
                <a:latin typeface="Poppins"/>
              </a:rPr>
              <a:t>nghiệp vụ. Logic nghiệp vụ là yếu tố tạo ra giá trị cho ứng dụng — logic này được tạo ra từ các quy tắc xác định bằng cách ứng dụng tạo, lưu trữ và thay đổi dữ liệu.</a:t>
            </a:r>
          </a:p>
          <a:p>
            <a:pPr marL="1057539" indent="-528769" lvl="1">
              <a:lnSpc>
                <a:spcPts val="5730"/>
              </a:lnSpc>
              <a:buFont typeface="Arial"/>
              <a:buChar char="•"/>
            </a:pPr>
            <a:r>
              <a:rPr lang="en-US" sz="4898">
                <a:solidFill>
                  <a:srgbClr val="1F2020"/>
                </a:solidFill>
                <a:latin typeface="Poppins"/>
              </a:rPr>
              <a:t>Mỗi lớp dữ liệu được tạo thành từ các kho lưu trữ, mỗi kho bao gồm các nguồn dữ liệu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1" y="0"/>
            <a:ext cx="7464346" cy="10287000"/>
            <a:chOff x="0" y="0"/>
            <a:chExt cx="1965918" cy="2709333"/>
          </a:xfrm>
        </p:grpSpPr>
        <p:sp>
          <p:nvSpPr>
            <p:cNvPr name="Freeform 3" id="3"/>
            <p:cNvSpPr/>
            <p:nvPr/>
          </p:nvSpPr>
          <p:spPr>
            <a:xfrm flipH="false" flipV="false" rot="0">
              <a:off x="0" y="0"/>
              <a:ext cx="1965918" cy="2709333"/>
            </a:xfrm>
            <a:custGeom>
              <a:avLst/>
              <a:gdLst/>
              <a:ahLst/>
              <a:cxnLst/>
              <a:rect r="r" b="b" t="t" l="l"/>
              <a:pathLst>
                <a:path h="2709333" w="1965918">
                  <a:moveTo>
                    <a:pt x="0" y="0"/>
                  </a:moveTo>
                  <a:lnTo>
                    <a:pt x="1965918" y="0"/>
                  </a:lnTo>
                  <a:lnTo>
                    <a:pt x="1965918" y="2709333"/>
                  </a:lnTo>
                  <a:lnTo>
                    <a:pt x="0" y="2709333"/>
                  </a:lnTo>
                  <a:close/>
                </a:path>
              </a:pathLst>
            </a:custGeom>
            <a:solidFill>
              <a:srgbClr val="335ACF"/>
            </a:solidFill>
          </p:spPr>
        </p:sp>
        <p:sp>
          <p:nvSpPr>
            <p:cNvPr name="TextBox 4" id="4"/>
            <p:cNvSpPr txBox="true"/>
            <p:nvPr/>
          </p:nvSpPr>
          <p:spPr>
            <a:xfrm>
              <a:off x="0" y="-38100"/>
              <a:ext cx="196591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452118" y="1844576"/>
            <a:ext cx="3334483" cy="659784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35783" y="1844576"/>
            <a:ext cx="3334483" cy="6597848"/>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9" id="29"/>
          <p:cNvSpPr/>
          <p:nvPr/>
        </p:nvSpPr>
        <p:spPr>
          <a:xfrm flipH="false" flipV="false" rot="0">
            <a:off x="7773592" y="444718"/>
            <a:ext cx="10263917" cy="1167963"/>
          </a:xfrm>
          <a:custGeom>
            <a:avLst/>
            <a:gdLst/>
            <a:ahLst/>
            <a:cxnLst/>
            <a:rect r="r" b="b" t="t" l="l"/>
            <a:pathLst>
              <a:path h="1167963" w="10263917">
                <a:moveTo>
                  <a:pt x="0" y="0"/>
                </a:moveTo>
                <a:lnTo>
                  <a:pt x="10263917" y="0"/>
                </a:lnTo>
                <a:lnTo>
                  <a:pt x="10263917" y="1167964"/>
                </a:lnTo>
                <a:lnTo>
                  <a:pt x="0" y="1167964"/>
                </a:lnTo>
                <a:lnTo>
                  <a:pt x="0" y="0"/>
                </a:lnTo>
                <a:close/>
              </a:path>
            </a:pathLst>
          </a:custGeom>
          <a:blipFill>
            <a:blip r:embed="rId5"/>
            <a:stretch>
              <a:fillRect l="0" t="0" r="0" b="0"/>
            </a:stretch>
          </a:blipFill>
        </p:spPr>
      </p:sp>
      <p:sp>
        <p:nvSpPr>
          <p:cNvPr name="TextBox 30" id="30"/>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31" id="31"/>
          <p:cNvSpPr txBox="true"/>
          <p:nvPr/>
        </p:nvSpPr>
        <p:spPr>
          <a:xfrm rot="0">
            <a:off x="7618212" y="2238996"/>
            <a:ext cx="10419297" cy="7286237"/>
          </a:xfrm>
          <a:prstGeom prst="rect">
            <a:avLst/>
          </a:prstGeom>
        </p:spPr>
        <p:txBody>
          <a:bodyPr anchor="t" rtlCol="false" tIns="0" lIns="0" bIns="0" rIns="0">
            <a:spAutoFit/>
          </a:bodyPr>
          <a:lstStyle/>
          <a:p>
            <a:pPr marL="1057539" indent="-528769" lvl="1">
              <a:lnSpc>
                <a:spcPts val="5730"/>
              </a:lnSpc>
              <a:buFont typeface="Arial"/>
              <a:buChar char="•"/>
            </a:pPr>
            <a:r>
              <a:rPr lang="en-US" sz="4898">
                <a:solidFill>
                  <a:srgbClr val="1F2020"/>
                </a:solidFill>
                <a:latin typeface="Poppins"/>
              </a:rPr>
              <a:t>Hiển thị dữ liệu cho phần còn lại của ứng dụng.</a:t>
            </a:r>
          </a:p>
          <a:p>
            <a:pPr marL="1057539" indent="-528769" lvl="1">
              <a:lnSpc>
                <a:spcPts val="5730"/>
              </a:lnSpc>
              <a:buFont typeface="Arial"/>
              <a:buChar char="•"/>
            </a:pPr>
            <a:r>
              <a:rPr lang="en-US" sz="4898">
                <a:solidFill>
                  <a:srgbClr val="1F2020"/>
                </a:solidFill>
                <a:latin typeface="Poppins"/>
              </a:rPr>
              <a:t>Tập trung các thay đổi vào dữ liệu.</a:t>
            </a:r>
          </a:p>
          <a:p>
            <a:pPr marL="1057539" indent="-528769" lvl="1">
              <a:lnSpc>
                <a:spcPts val="5730"/>
              </a:lnSpc>
              <a:buFont typeface="Arial"/>
              <a:buChar char="•"/>
            </a:pPr>
            <a:r>
              <a:rPr lang="en-US" sz="4898">
                <a:solidFill>
                  <a:srgbClr val="1F2020"/>
                </a:solidFill>
                <a:latin typeface="Poppins"/>
              </a:rPr>
              <a:t>Giải quyết xung đột giữa nhiều nguồn dữ liệu.</a:t>
            </a:r>
          </a:p>
          <a:p>
            <a:pPr marL="1057539" indent="-528769" lvl="1">
              <a:lnSpc>
                <a:spcPts val="5730"/>
              </a:lnSpc>
              <a:buFont typeface="Arial"/>
              <a:buChar char="•"/>
            </a:pPr>
            <a:r>
              <a:rPr lang="en-US" sz="4898">
                <a:solidFill>
                  <a:srgbClr val="1F2020"/>
                </a:solidFill>
                <a:latin typeface="Poppins"/>
              </a:rPr>
              <a:t>Tóm tắt các nguồn dữ liệu từ phần còn lại của ứng dụng.</a:t>
            </a:r>
          </a:p>
          <a:p>
            <a:pPr marL="1057539" indent="-528769" lvl="1">
              <a:lnSpc>
                <a:spcPts val="5730"/>
              </a:lnSpc>
              <a:buFont typeface="Arial"/>
              <a:buChar char="•"/>
            </a:pPr>
            <a:r>
              <a:rPr lang="en-US" sz="4898">
                <a:solidFill>
                  <a:srgbClr val="1F2020"/>
                </a:solidFill>
                <a:latin typeface="Poppins"/>
              </a:rPr>
              <a:t>Chứa logic nghiệp vụ.</a:t>
            </a:r>
          </a:p>
          <a:p>
            <a:pPr>
              <a:lnSpc>
                <a:spcPts val="573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1" y="0"/>
            <a:ext cx="7464346" cy="10287000"/>
            <a:chOff x="0" y="0"/>
            <a:chExt cx="1965918" cy="2709333"/>
          </a:xfrm>
        </p:grpSpPr>
        <p:sp>
          <p:nvSpPr>
            <p:cNvPr name="Freeform 3" id="3"/>
            <p:cNvSpPr/>
            <p:nvPr/>
          </p:nvSpPr>
          <p:spPr>
            <a:xfrm flipH="false" flipV="false" rot="0">
              <a:off x="0" y="0"/>
              <a:ext cx="1965918" cy="2709333"/>
            </a:xfrm>
            <a:custGeom>
              <a:avLst/>
              <a:gdLst/>
              <a:ahLst/>
              <a:cxnLst/>
              <a:rect r="r" b="b" t="t" l="l"/>
              <a:pathLst>
                <a:path h="2709333" w="1965918">
                  <a:moveTo>
                    <a:pt x="0" y="0"/>
                  </a:moveTo>
                  <a:lnTo>
                    <a:pt x="1965918" y="0"/>
                  </a:lnTo>
                  <a:lnTo>
                    <a:pt x="1965918" y="2709333"/>
                  </a:lnTo>
                  <a:lnTo>
                    <a:pt x="0" y="2709333"/>
                  </a:lnTo>
                  <a:close/>
                </a:path>
              </a:pathLst>
            </a:custGeom>
            <a:solidFill>
              <a:srgbClr val="335ACF"/>
            </a:solidFill>
          </p:spPr>
        </p:sp>
        <p:sp>
          <p:nvSpPr>
            <p:cNvPr name="TextBox 4" id="4"/>
            <p:cNvSpPr txBox="true"/>
            <p:nvPr/>
          </p:nvSpPr>
          <p:spPr>
            <a:xfrm>
              <a:off x="0" y="-38100"/>
              <a:ext cx="196591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452118" y="1844576"/>
            <a:ext cx="3334483" cy="659784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35783" y="1844576"/>
            <a:ext cx="3334483" cy="6597848"/>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9" id="29"/>
          <p:cNvSpPr/>
          <p:nvPr/>
        </p:nvSpPr>
        <p:spPr>
          <a:xfrm flipH="false" flipV="false" rot="0">
            <a:off x="7834627" y="536724"/>
            <a:ext cx="9986467" cy="1092989"/>
          </a:xfrm>
          <a:custGeom>
            <a:avLst/>
            <a:gdLst/>
            <a:ahLst/>
            <a:cxnLst/>
            <a:rect r="r" b="b" t="t" l="l"/>
            <a:pathLst>
              <a:path h="1092989" w="9986467">
                <a:moveTo>
                  <a:pt x="0" y="0"/>
                </a:moveTo>
                <a:lnTo>
                  <a:pt x="9986467" y="0"/>
                </a:lnTo>
                <a:lnTo>
                  <a:pt x="9986467" y="1092988"/>
                </a:lnTo>
                <a:lnTo>
                  <a:pt x="0" y="1092988"/>
                </a:lnTo>
                <a:lnTo>
                  <a:pt x="0" y="0"/>
                </a:lnTo>
                <a:close/>
              </a:path>
            </a:pathLst>
          </a:custGeom>
          <a:blipFill>
            <a:blip r:embed="rId5"/>
            <a:stretch>
              <a:fillRect l="0" t="0" r="0" b="0"/>
            </a:stretch>
          </a:blipFill>
        </p:spPr>
      </p:sp>
      <p:sp>
        <p:nvSpPr>
          <p:cNvPr name="TextBox 30" id="30"/>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31" id="31"/>
          <p:cNvSpPr txBox="true"/>
          <p:nvPr/>
        </p:nvSpPr>
        <p:spPr>
          <a:xfrm rot="0">
            <a:off x="7618212" y="2238996"/>
            <a:ext cx="10419297" cy="5838437"/>
          </a:xfrm>
          <a:prstGeom prst="rect">
            <a:avLst/>
          </a:prstGeom>
        </p:spPr>
        <p:txBody>
          <a:bodyPr anchor="t" rtlCol="false" tIns="0" lIns="0" bIns="0" rIns="0">
            <a:spAutoFit/>
          </a:bodyPr>
          <a:lstStyle/>
          <a:p>
            <a:pPr marL="1057539" indent="-528769" lvl="1">
              <a:lnSpc>
                <a:spcPts val="5730"/>
              </a:lnSpc>
              <a:buFont typeface="Arial"/>
              <a:buChar char="•"/>
            </a:pPr>
            <a:r>
              <a:rPr lang="en-US" sz="4898">
                <a:solidFill>
                  <a:srgbClr val="1F2020"/>
                </a:solidFill>
                <a:latin typeface="Poppins"/>
              </a:rPr>
              <a:t>Mỗi lớp nguồn dữ liệu  làm việc với chỉ một nguồn dữ liệu duy nhất, có thể là một tệp, nguồn hoặc cơ sở dữ liệu cục bộ. </a:t>
            </a:r>
          </a:p>
          <a:p>
            <a:pPr marL="1057539" indent="-528769" lvl="1">
              <a:lnSpc>
                <a:spcPts val="5730"/>
              </a:lnSpc>
              <a:buFont typeface="Arial"/>
              <a:buChar char="•"/>
            </a:pPr>
            <a:r>
              <a:rPr lang="en-US" sz="4898">
                <a:solidFill>
                  <a:srgbClr val="1F2020"/>
                </a:solidFill>
                <a:latin typeface="Poppins"/>
              </a:rPr>
              <a:t>Các lớp nguồn dữ liệu là cầu nối giữa ứng dụng và hệ thống để thao tác dữ liệu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6661" y="560516"/>
            <a:ext cx="16247856" cy="9428958"/>
          </a:xfrm>
          <a:custGeom>
            <a:avLst/>
            <a:gdLst/>
            <a:ahLst/>
            <a:cxnLst/>
            <a:rect r="r" b="b" t="t" l="l"/>
            <a:pathLst>
              <a:path h="9428958" w="16247856">
                <a:moveTo>
                  <a:pt x="0" y="0"/>
                </a:moveTo>
                <a:lnTo>
                  <a:pt x="16247857" y="0"/>
                </a:lnTo>
                <a:lnTo>
                  <a:pt x="16247857" y="9428957"/>
                </a:lnTo>
                <a:lnTo>
                  <a:pt x="0" y="9428957"/>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1" y="0"/>
            <a:ext cx="7464346" cy="10287000"/>
            <a:chOff x="0" y="0"/>
            <a:chExt cx="1965918" cy="2709333"/>
          </a:xfrm>
        </p:grpSpPr>
        <p:sp>
          <p:nvSpPr>
            <p:cNvPr name="Freeform 3" id="3"/>
            <p:cNvSpPr/>
            <p:nvPr/>
          </p:nvSpPr>
          <p:spPr>
            <a:xfrm flipH="false" flipV="false" rot="0">
              <a:off x="0" y="0"/>
              <a:ext cx="1965918" cy="2709333"/>
            </a:xfrm>
            <a:custGeom>
              <a:avLst/>
              <a:gdLst/>
              <a:ahLst/>
              <a:cxnLst/>
              <a:rect r="r" b="b" t="t" l="l"/>
              <a:pathLst>
                <a:path h="2709333" w="1965918">
                  <a:moveTo>
                    <a:pt x="0" y="0"/>
                  </a:moveTo>
                  <a:lnTo>
                    <a:pt x="1965918" y="0"/>
                  </a:lnTo>
                  <a:lnTo>
                    <a:pt x="1965918" y="2709333"/>
                  </a:lnTo>
                  <a:lnTo>
                    <a:pt x="0" y="2709333"/>
                  </a:lnTo>
                  <a:close/>
                </a:path>
              </a:pathLst>
            </a:custGeom>
            <a:solidFill>
              <a:srgbClr val="335ACF"/>
            </a:solidFill>
          </p:spPr>
        </p:sp>
        <p:sp>
          <p:nvSpPr>
            <p:cNvPr name="TextBox 4" id="4"/>
            <p:cNvSpPr txBox="true"/>
            <p:nvPr/>
          </p:nvSpPr>
          <p:spPr>
            <a:xfrm>
              <a:off x="0" y="-38100"/>
              <a:ext cx="196591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452118" y="1844576"/>
            <a:ext cx="3334483" cy="659784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35783" y="1844576"/>
            <a:ext cx="3334483" cy="6597848"/>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9" id="29"/>
          <p:cNvSpPr/>
          <p:nvPr/>
        </p:nvSpPr>
        <p:spPr>
          <a:xfrm flipH="false" flipV="false" rot="0">
            <a:off x="7808707" y="417722"/>
            <a:ext cx="10038307" cy="1221955"/>
          </a:xfrm>
          <a:custGeom>
            <a:avLst/>
            <a:gdLst/>
            <a:ahLst/>
            <a:cxnLst/>
            <a:rect r="r" b="b" t="t" l="l"/>
            <a:pathLst>
              <a:path h="1221955" w="10038307">
                <a:moveTo>
                  <a:pt x="0" y="0"/>
                </a:moveTo>
                <a:lnTo>
                  <a:pt x="10038307" y="0"/>
                </a:lnTo>
                <a:lnTo>
                  <a:pt x="10038307" y="1221956"/>
                </a:lnTo>
                <a:lnTo>
                  <a:pt x="0" y="1221956"/>
                </a:lnTo>
                <a:lnTo>
                  <a:pt x="0" y="0"/>
                </a:lnTo>
                <a:close/>
              </a:path>
            </a:pathLst>
          </a:custGeom>
          <a:blipFill>
            <a:blip r:embed="rId5"/>
            <a:stretch>
              <a:fillRect l="0" t="0" r="0" b="0"/>
            </a:stretch>
          </a:blipFill>
        </p:spPr>
      </p:sp>
      <p:sp>
        <p:nvSpPr>
          <p:cNvPr name="TextBox 30" id="30"/>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31" id="31"/>
          <p:cNvSpPr txBox="true"/>
          <p:nvPr/>
        </p:nvSpPr>
        <p:spPr>
          <a:xfrm rot="0">
            <a:off x="7595165" y="2027294"/>
            <a:ext cx="10419297" cy="7475594"/>
          </a:xfrm>
          <a:prstGeom prst="rect">
            <a:avLst/>
          </a:prstGeom>
        </p:spPr>
        <p:txBody>
          <a:bodyPr anchor="t" rtlCol="false" tIns="0" lIns="0" bIns="0" rIns="0">
            <a:spAutoFit/>
          </a:bodyPr>
          <a:lstStyle/>
          <a:p>
            <a:pPr marL="992770" indent="-496385" lvl="1">
              <a:lnSpc>
                <a:spcPts val="5379"/>
              </a:lnSpc>
              <a:buFont typeface="Arial"/>
              <a:buChar char="•"/>
            </a:pPr>
            <a:r>
              <a:rPr lang="en-US" sz="4598">
                <a:solidFill>
                  <a:srgbClr val="1F2020"/>
                </a:solidFill>
                <a:latin typeface="Poppins"/>
              </a:rPr>
              <a:t>Các lớp này thường được gọi là </a:t>
            </a:r>
            <a:r>
              <a:rPr lang="en-US" sz="4598">
                <a:solidFill>
                  <a:srgbClr val="1F2020"/>
                </a:solidFill>
                <a:latin typeface="Poppins"/>
              </a:rPr>
              <a:t>trường hợp sử dụng (use case) hoặc trình tương tác. Mỗi trường hợp sử dụng phải có trách nhiệm đối với một chức năng. </a:t>
            </a:r>
          </a:p>
          <a:p>
            <a:pPr marL="992770" indent="-496385" lvl="1">
              <a:lnSpc>
                <a:spcPts val="5379"/>
              </a:lnSpc>
              <a:buFont typeface="Arial"/>
              <a:buChar char="•"/>
            </a:pPr>
            <a:r>
              <a:rPr lang="en-US" sz="4598">
                <a:solidFill>
                  <a:srgbClr val="1F2020"/>
                </a:solidFill>
                <a:latin typeface="Poppins"/>
              </a:rPr>
              <a:t>Ứ</a:t>
            </a:r>
            <a:r>
              <a:rPr lang="en-US" sz="4598">
                <a:solidFill>
                  <a:srgbClr val="1F2020"/>
                </a:solidFill>
                <a:latin typeface="Poppins"/>
              </a:rPr>
              <a:t>ng dụng có thể có một lớp GetDateFormatUseCase nếu nhiều ViewModel dựa vào định dạng ngày tháng để hiển thị thông báo thích hợp trên màn hình.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1" y="0"/>
            <a:ext cx="7464346" cy="10287000"/>
            <a:chOff x="0" y="0"/>
            <a:chExt cx="1965918" cy="2709333"/>
          </a:xfrm>
        </p:grpSpPr>
        <p:sp>
          <p:nvSpPr>
            <p:cNvPr name="Freeform 3" id="3"/>
            <p:cNvSpPr/>
            <p:nvPr/>
          </p:nvSpPr>
          <p:spPr>
            <a:xfrm flipH="false" flipV="false" rot="0">
              <a:off x="0" y="0"/>
              <a:ext cx="1965918" cy="2709333"/>
            </a:xfrm>
            <a:custGeom>
              <a:avLst/>
              <a:gdLst/>
              <a:ahLst/>
              <a:cxnLst/>
              <a:rect r="r" b="b" t="t" l="l"/>
              <a:pathLst>
                <a:path h="2709333" w="1965918">
                  <a:moveTo>
                    <a:pt x="0" y="0"/>
                  </a:moveTo>
                  <a:lnTo>
                    <a:pt x="1965918" y="0"/>
                  </a:lnTo>
                  <a:lnTo>
                    <a:pt x="1965918" y="2709333"/>
                  </a:lnTo>
                  <a:lnTo>
                    <a:pt x="0" y="2709333"/>
                  </a:lnTo>
                  <a:close/>
                </a:path>
              </a:pathLst>
            </a:custGeom>
            <a:solidFill>
              <a:srgbClr val="335ACF"/>
            </a:solidFill>
          </p:spPr>
        </p:sp>
        <p:sp>
          <p:nvSpPr>
            <p:cNvPr name="TextBox 4" id="4"/>
            <p:cNvSpPr txBox="true"/>
            <p:nvPr/>
          </p:nvSpPr>
          <p:spPr>
            <a:xfrm>
              <a:off x="0" y="-38100"/>
              <a:ext cx="196591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452118" y="1844576"/>
            <a:ext cx="3334483" cy="659784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35783" y="1844576"/>
            <a:ext cx="3334483" cy="6597848"/>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9" id="29"/>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30" id="30"/>
          <p:cNvSpPr txBox="true"/>
          <p:nvPr/>
        </p:nvSpPr>
        <p:spPr>
          <a:xfrm rot="0">
            <a:off x="7625898" y="1643105"/>
            <a:ext cx="10419297" cy="6799319"/>
          </a:xfrm>
          <a:prstGeom prst="rect">
            <a:avLst/>
          </a:prstGeom>
        </p:spPr>
        <p:txBody>
          <a:bodyPr anchor="t" rtlCol="false" tIns="0" lIns="0" bIns="0" rIns="0">
            <a:spAutoFit/>
          </a:bodyPr>
          <a:lstStyle/>
          <a:p>
            <a:pPr marL="992770" indent="-496385" lvl="1">
              <a:lnSpc>
                <a:spcPts val="5379"/>
              </a:lnSpc>
              <a:buFont typeface="Arial"/>
              <a:buChar char="•"/>
            </a:pPr>
            <a:r>
              <a:rPr lang="en-US" sz="4598">
                <a:solidFill>
                  <a:srgbClr val="1F2020"/>
                </a:solidFill>
                <a:latin typeface="Poppins"/>
              </a:rPr>
              <a:t>Cải thiện khả năng bảo trì, chất lượng và tính mạnh mẽ của ứng dụng nói chung.</a:t>
            </a:r>
          </a:p>
          <a:p>
            <a:pPr marL="992770" indent="-496385" lvl="1">
              <a:lnSpc>
                <a:spcPts val="5379"/>
              </a:lnSpc>
              <a:buFont typeface="Arial"/>
              <a:buChar char="•"/>
            </a:pPr>
            <a:r>
              <a:rPr lang="en-US" sz="4598">
                <a:solidFill>
                  <a:srgbClr val="1F2020"/>
                </a:solidFill>
                <a:latin typeface="Poppins"/>
              </a:rPr>
              <a:t>Cho phép ứng dụng mở rộng quy mô. </a:t>
            </a:r>
          </a:p>
          <a:p>
            <a:pPr marL="992770" indent="-496385" lvl="1">
              <a:lnSpc>
                <a:spcPts val="5379"/>
              </a:lnSpc>
              <a:buFont typeface="Arial"/>
              <a:buChar char="•"/>
            </a:pPr>
            <a:r>
              <a:rPr lang="en-US" sz="4598">
                <a:solidFill>
                  <a:srgbClr val="1F2020"/>
                </a:solidFill>
                <a:latin typeface="Poppins"/>
              </a:rPr>
              <a:t>H</a:t>
            </a:r>
            <a:r>
              <a:rPr lang="en-US" sz="4598">
                <a:solidFill>
                  <a:srgbClr val="1F2020"/>
                </a:solidFill>
                <a:latin typeface="Poppins"/>
              </a:rPr>
              <a:t>ữu ích cho việc tích hợp. </a:t>
            </a:r>
          </a:p>
          <a:p>
            <a:pPr marL="992770" indent="-496385" lvl="1">
              <a:lnSpc>
                <a:spcPts val="5379"/>
              </a:lnSpc>
              <a:buFont typeface="Arial"/>
              <a:buChar char="•"/>
            </a:pPr>
            <a:r>
              <a:rPr lang="en-US" sz="4598">
                <a:solidFill>
                  <a:srgbClr val="1F2020"/>
                </a:solidFill>
                <a:latin typeface="Poppins"/>
              </a:rPr>
              <a:t>T</a:t>
            </a:r>
            <a:r>
              <a:rPr lang="en-US" sz="4598">
                <a:solidFill>
                  <a:srgbClr val="1F2020"/>
                </a:solidFill>
                <a:latin typeface="Poppins"/>
              </a:rPr>
              <a:t>hử nghiệm dễ dàng hơn. </a:t>
            </a:r>
          </a:p>
          <a:p>
            <a:pPr marL="992770" indent="-496385" lvl="1">
              <a:lnSpc>
                <a:spcPts val="5379"/>
              </a:lnSpc>
              <a:buFont typeface="Arial"/>
              <a:buChar char="•"/>
            </a:pPr>
            <a:r>
              <a:rPr lang="en-US" sz="4598">
                <a:solidFill>
                  <a:srgbClr val="1F2020"/>
                </a:solidFill>
                <a:latin typeface="Poppins"/>
              </a:rPr>
              <a:t>C</a:t>
            </a:r>
            <a:r>
              <a:rPr lang="en-US" sz="4598">
                <a:solidFill>
                  <a:srgbClr val="1F2020"/>
                </a:solidFill>
                <a:latin typeface="Poppins"/>
              </a:rPr>
              <a:t>ó thể điều tra lỗi một cách có phương pháp bằng các quy trình được xác định rõ</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4313621" y="-592800"/>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563694" y="1661325"/>
            <a:ext cx="4658921" cy="9218475"/>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p:nvPr/>
        </p:nvGrpSpPr>
        <p:grpSpPr>
          <a:xfrm rot="0">
            <a:off x="10209557" y="4710975"/>
            <a:ext cx="5393486" cy="47625"/>
            <a:chOff x="0" y="0"/>
            <a:chExt cx="1420507" cy="12543"/>
          </a:xfrm>
        </p:grpSpPr>
        <p:sp>
          <p:nvSpPr>
            <p:cNvPr name="Freeform 33" id="33"/>
            <p:cNvSpPr/>
            <p:nvPr/>
          </p:nvSpPr>
          <p:spPr>
            <a:xfrm flipH="false" flipV="false" rot="0">
              <a:off x="0" y="0"/>
              <a:ext cx="1420507" cy="12543"/>
            </a:xfrm>
            <a:custGeom>
              <a:avLst/>
              <a:gdLst/>
              <a:ahLst/>
              <a:cxnLst/>
              <a:rect r="r" b="b" t="t" l="l"/>
              <a:pathLst>
                <a:path h="12543" w="1420507">
                  <a:moveTo>
                    <a:pt x="6272" y="0"/>
                  </a:moveTo>
                  <a:lnTo>
                    <a:pt x="1414235" y="0"/>
                  </a:lnTo>
                  <a:cubicBezTo>
                    <a:pt x="1415898" y="0"/>
                    <a:pt x="1417494" y="661"/>
                    <a:pt x="1418670" y="1837"/>
                  </a:cubicBezTo>
                  <a:cubicBezTo>
                    <a:pt x="1419846" y="3013"/>
                    <a:pt x="1420507" y="4608"/>
                    <a:pt x="1420507" y="6272"/>
                  </a:cubicBezTo>
                  <a:lnTo>
                    <a:pt x="1420507" y="6272"/>
                  </a:lnTo>
                  <a:cubicBezTo>
                    <a:pt x="1420507" y="7935"/>
                    <a:pt x="1419846" y="9530"/>
                    <a:pt x="1418670" y="10706"/>
                  </a:cubicBezTo>
                  <a:cubicBezTo>
                    <a:pt x="1417494" y="11882"/>
                    <a:pt x="1415898" y="12543"/>
                    <a:pt x="14142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sp>
        <p:sp>
          <p:nvSpPr>
            <p:cNvPr name="TextBox 34" id="34"/>
            <p:cNvSpPr txBox="true"/>
            <p:nvPr/>
          </p:nvSpPr>
          <p:spPr>
            <a:xfrm>
              <a:off x="0" y="-38100"/>
              <a:ext cx="1420507" cy="50643"/>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9824167" y="5143500"/>
            <a:ext cx="7502140" cy="3934456"/>
          </a:xfrm>
          <a:custGeom>
            <a:avLst/>
            <a:gdLst/>
            <a:ahLst/>
            <a:cxnLst/>
            <a:rect r="r" b="b" t="t" l="l"/>
            <a:pathLst>
              <a:path h="3934456" w="7502140">
                <a:moveTo>
                  <a:pt x="0" y="0"/>
                </a:moveTo>
                <a:lnTo>
                  <a:pt x="7502140" y="0"/>
                </a:lnTo>
                <a:lnTo>
                  <a:pt x="7502140" y="3934456"/>
                </a:lnTo>
                <a:lnTo>
                  <a:pt x="0" y="3934456"/>
                </a:lnTo>
                <a:lnTo>
                  <a:pt x="0" y="0"/>
                </a:lnTo>
                <a:close/>
              </a:path>
            </a:pathLst>
          </a:custGeom>
          <a:blipFill>
            <a:blip r:embed="rId5"/>
            <a:stretch>
              <a:fillRect l="0" t="0" r="0" b="0"/>
            </a:stretch>
          </a:blipFill>
        </p:spPr>
      </p:sp>
      <p:sp>
        <p:nvSpPr>
          <p:cNvPr name="TextBox 36" id="36"/>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37" id="37"/>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38" id="38"/>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39" id="39"/>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0" id="40"/>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41" id="41"/>
          <p:cNvSpPr txBox="true"/>
          <p:nvPr/>
        </p:nvSpPr>
        <p:spPr>
          <a:xfrm rot="0">
            <a:off x="10105594" y="1869649"/>
            <a:ext cx="7568302" cy="946639"/>
          </a:xfrm>
          <a:prstGeom prst="rect">
            <a:avLst/>
          </a:prstGeom>
        </p:spPr>
        <p:txBody>
          <a:bodyPr anchor="t" rtlCol="false" tIns="0" lIns="0" bIns="0" rIns="0">
            <a:spAutoFit/>
          </a:bodyPr>
          <a:lstStyle/>
          <a:p>
            <a:pPr>
              <a:lnSpc>
                <a:spcPts val="6975"/>
              </a:lnSpc>
            </a:pPr>
            <a:r>
              <a:rPr lang="en-US" sz="5961">
                <a:solidFill>
                  <a:srgbClr val="1F2020"/>
                </a:solidFill>
                <a:latin typeface="Poppins Bold"/>
              </a:rPr>
              <a:t>Quy trình đóng gói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582626" y="1298051"/>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348957" y="4559310"/>
            <a:ext cx="12466058" cy="8535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Poppins Bold"/>
              </a:rPr>
              <a:t>TẠO FILE KEYSTORE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69617" y="1306797"/>
            <a:ext cx="2690436" cy="2690436"/>
          </a:xfrm>
          <a:custGeom>
            <a:avLst/>
            <a:gdLst/>
            <a:ahLst/>
            <a:cxnLst/>
            <a:rect r="r" b="b" t="t" l="l"/>
            <a:pathLst>
              <a:path h="2690436" w="2690436">
                <a:moveTo>
                  <a:pt x="0" y="0"/>
                </a:moveTo>
                <a:lnTo>
                  <a:pt x="2690436" y="0"/>
                </a:lnTo>
                <a:lnTo>
                  <a:pt x="2690436" y="2690437"/>
                </a:lnTo>
                <a:lnTo>
                  <a:pt x="0" y="2690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65624" y="5776141"/>
            <a:ext cx="2690436" cy="2690436"/>
          </a:xfrm>
          <a:custGeom>
            <a:avLst/>
            <a:gdLst/>
            <a:ahLst/>
            <a:cxnLst/>
            <a:rect r="r" b="b" t="t" l="l"/>
            <a:pathLst>
              <a:path h="2690436" w="2690436">
                <a:moveTo>
                  <a:pt x="0" y="0"/>
                </a:moveTo>
                <a:lnTo>
                  <a:pt x="2690437" y="0"/>
                </a:lnTo>
                <a:lnTo>
                  <a:pt x="2690437" y="2690436"/>
                </a:lnTo>
                <a:lnTo>
                  <a:pt x="0" y="2690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69617" y="5864838"/>
            <a:ext cx="2690436" cy="2690436"/>
          </a:xfrm>
          <a:custGeom>
            <a:avLst/>
            <a:gdLst/>
            <a:ahLst/>
            <a:cxnLst/>
            <a:rect r="r" b="b" t="t" l="l"/>
            <a:pathLst>
              <a:path h="2690436" w="2690436">
                <a:moveTo>
                  <a:pt x="0" y="0"/>
                </a:moveTo>
                <a:lnTo>
                  <a:pt x="2690436" y="0"/>
                </a:lnTo>
                <a:lnTo>
                  <a:pt x="2690436" y="2690437"/>
                </a:lnTo>
                <a:lnTo>
                  <a:pt x="0" y="2690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765624" y="1306797"/>
            <a:ext cx="2690436" cy="2690436"/>
          </a:xfrm>
          <a:custGeom>
            <a:avLst/>
            <a:gdLst/>
            <a:ahLst/>
            <a:cxnLst/>
            <a:rect r="r" b="b" t="t" l="l"/>
            <a:pathLst>
              <a:path h="2690436" w="2690436">
                <a:moveTo>
                  <a:pt x="0" y="0"/>
                </a:moveTo>
                <a:lnTo>
                  <a:pt x="2690437" y="0"/>
                </a:lnTo>
                <a:lnTo>
                  <a:pt x="2690437" y="2690437"/>
                </a:lnTo>
                <a:lnTo>
                  <a:pt x="0" y="2690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391198" y="2281996"/>
            <a:ext cx="3643280" cy="6184581"/>
          </a:xfrm>
          <a:custGeom>
            <a:avLst/>
            <a:gdLst/>
            <a:ahLst/>
            <a:cxnLst/>
            <a:rect r="r" b="b" t="t" l="l"/>
            <a:pathLst>
              <a:path h="6184581" w="3643280">
                <a:moveTo>
                  <a:pt x="0" y="0"/>
                </a:moveTo>
                <a:lnTo>
                  <a:pt x="3643281" y="0"/>
                </a:lnTo>
                <a:lnTo>
                  <a:pt x="3643281" y="6184581"/>
                </a:lnTo>
                <a:lnTo>
                  <a:pt x="0" y="6184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69617" y="4400197"/>
            <a:ext cx="3681665" cy="843915"/>
          </a:xfrm>
          <a:prstGeom prst="rect">
            <a:avLst/>
          </a:prstGeom>
        </p:spPr>
        <p:txBody>
          <a:bodyPr anchor="t" rtlCol="false" tIns="0" lIns="0" bIns="0" rIns="0">
            <a:spAutoFit/>
          </a:bodyPr>
          <a:lstStyle/>
          <a:p>
            <a:pPr>
              <a:lnSpc>
                <a:spcPts val="3359"/>
              </a:lnSpc>
            </a:pPr>
            <a:r>
              <a:rPr lang="en-US" sz="2399">
                <a:solidFill>
                  <a:srgbClr val="1F2020"/>
                </a:solidFill>
                <a:latin typeface="Poppins Bold"/>
              </a:rPr>
              <a:t>Nguyễn Lý Đăng Khoa</a:t>
            </a:r>
          </a:p>
          <a:p>
            <a:pPr>
              <a:lnSpc>
                <a:spcPts val="3359"/>
              </a:lnSpc>
              <a:spcBef>
                <a:spcPct val="0"/>
              </a:spcBef>
            </a:pPr>
            <a:r>
              <a:rPr lang="en-US" sz="2399">
                <a:solidFill>
                  <a:srgbClr val="1F2020"/>
                </a:solidFill>
                <a:latin typeface="Poppins Bold"/>
              </a:rPr>
              <a:t>MSSV: 21522229</a:t>
            </a:r>
          </a:p>
        </p:txBody>
      </p:sp>
      <p:sp>
        <p:nvSpPr>
          <p:cNvPr name="TextBox 8" id="8"/>
          <p:cNvSpPr txBox="true"/>
          <p:nvPr/>
        </p:nvSpPr>
        <p:spPr>
          <a:xfrm rot="0">
            <a:off x="7391198" y="296948"/>
            <a:ext cx="4982921" cy="731752"/>
          </a:xfrm>
          <a:prstGeom prst="rect">
            <a:avLst/>
          </a:prstGeom>
        </p:spPr>
        <p:txBody>
          <a:bodyPr anchor="t" rtlCol="false" tIns="0" lIns="0" bIns="0" rIns="0">
            <a:spAutoFit/>
          </a:bodyPr>
          <a:lstStyle/>
          <a:p>
            <a:pPr>
              <a:lnSpc>
                <a:spcPts val="5336"/>
              </a:lnSpc>
            </a:pPr>
            <a:r>
              <a:rPr lang="en-US" sz="4560">
                <a:solidFill>
                  <a:srgbClr val="1F2020"/>
                </a:solidFill>
                <a:latin typeface="Poppins Bold"/>
              </a:rPr>
              <a:t>Thành viên</a:t>
            </a:r>
          </a:p>
        </p:txBody>
      </p:sp>
      <p:sp>
        <p:nvSpPr>
          <p:cNvPr name="TextBox 9" id="9"/>
          <p:cNvSpPr txBox="true"/>
          <p:nvPr/>
        </p:nvSpPr>
        <p:spPr>
          <a:xfrm rot="0">
            <a:off x="13270010" y="4232874"/>
            <a:ext cx="4133844" cy="843915"/>
          </a:xfrm>
          <a:prstGeom prst="rect">
            <a:avLst/>
          </a:prstGeom>
        </p:spPr>
        <p:txBody>
          <a:bodyPr anchor="t" rtlCol="false" tIns="0" lIns="0" bIns="0" rIns="0">
            <a:spAutoFit/>
          </a:bodyPr>
          <a:lstStyle/>
          <a:p>
            <a:pPr>
              <a:lnSpc>
                <a:spcPts val="3359"/>
              </a:lnSpc>
            </a:pPr>
            <a:r>
              <a:rPr lang="en-US" sz="2399">
                <a:solidFill>
                  <a:srgbClr val="1F2020"/>
                </a:solidFill>
                <a:latin typeface="Poppins Bold"/>
              </a:rPr>
              <a:t>Trương Công Quốc Triệu</a:t>
            </a:r>
          </a:p>
          <a:p>
            <a:pPr>
              <a:lnSpc>
                <a:spcPts val="3359"/>
              </a:lnSpc>
              <a:spcBef>
                <a:spcPct val="0"/>
              </a:spcBef>
            </a:pPr>
            <a:r>
              <a:rPr lang="en-US" sz="2399">
                <a:solidFill>
                  <a:srgbClr val="1F2020"/>
                </a:solidFill>
                <a:latin typeface="Poppins Bold"/>
              </a:rPr>
              <a:t>MSSV: 21522714</a:t>
            </a:r>
          </a:p>
        </p:txBody>
      </p:sp>
      <p:sp>
        <p:nvSpPr>
          <p:cNvPr name="TextBox 10" id="10"/>
          <p:cNvSpPr txBox="true"/>
          <p:nvPr/>
        </p:nvSpPr>
        <p:spPr>
          <a:xfrm rot="0">
            <a:off x="1969617" y="8856980"/>
            <a:ext cx="3681665" cy="843915"/>
          </a:xfrm>
          <a:prstGeom prst="rect">
            <a:avLst/>
          </a:prstGeom>
        </p:spPr>
        <p:txBody>
          <a:bodyPr anchor="t" rtlCol="false" tIns="0" lIns="0" bIns="0" rIns="0">
            <a:spAutoFit/>
          </a:bodyPr>
          <a:lstStyle/>
          <a:p>
            <a:pPr>
              <a:lnSpc>
                <a:spcPts val="3359"/>
              </a:lnSpc>
            </a:pPr>
            <a:r>
              <a:rPr lang="en-US" sz="2399">
                <a:solidFill>
                  <a:srgbClr val="1F2020"/>
                </a:solidFill>
                <a:latin typeface="Poppins Bold"/>
              </a:rPr>
              <a:t>Nguyễn Trần Gia Kiệt</a:t>
            </a:r>
          </a:p>
          <a:p>
            <a:pPr>
              <a:lnSpc>
                <a:spcPts val="3359"/>
              </a:lnSpc>
              <a:spcBef>
                <a:spcPct val="0"/>
              </a:spcBef>
            </a:pPr>
            <a:r>
              <a:rPr lang="en-US" sz="2399">
                <a:solidFill>
                  <a:srgbClr val="1F2020"/>
                </a:solidFill>
                <a:latin typeface="Poppins Bold"/>
              </a:rPr>
              <a:t>MSSV: 21522258</a:t>
            </a:r>
          </a:p>
        </p:txBody>
      </p:sp>
      <p:sp>
        <p:nvSpPr>
          <p:cNvPr name="TextBox 11" id="11"/>
          <p:cNvSpPr txBox="true"/>
          <p:nvPr/>
        </p:nvSpPr>
        <p:spPr>
          <a:xfrm rot="0">
            <a:off x="13577635" y="8856980"/>
            <a:ext cx="3681665" cy="843915"/>
          </a:xfrm>
          <a:prstGeom prst="rect">
            <a:avLst/>
          </a:prstGeom>
        </p:spPr>
        <p:txBody>
          <a:bodyPr anchor="t" rtlCol="false" tIns="0" lIns="0" bIns="0" rIns="0">
            <a:spAutoFit/>
          </a:bodyPr>
          <a:lstStyle/>
          <a:p>
            <a:pPr>
              <a:lnSpc>
                <a:spcPts val="3359"/>
              </a:lnSpc>
            </a:pPr>
            <a:r>
              <a:rPr lang="en-US" sz="2399">
                <a:solidFill>
                  <a:srgbClr val="1F2020"/>
                </a:solidFill>
                <a:latin typeface="Poppins Bold"/>
              </a:rPr>
              <a:t>Vương Thanh Linh</a:t>
            </a:r>
          </a:p>
          <a:p>
            <a:pPr>
              <a:lnSpc>
                <a:spcPts val="3359"/>
              </a:lnSpc>
              <a:spcBef>
                <a:spcPct val="0"/>
              </a:spcBef>
            </a:pPr>
            <a:r>
              <a:rPr lang="en-US" sz="2399">
                <a:solidFill>
                  <a:srgbClr val="1F2020"/>
                </a:solidFill>
                <a:latin typeface="Poppins Bold"/>
              </a:rPr>
              <a:t>MSSV: 21521082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1865393">
            <a:off x="-1656031" y="7475457"/>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9144000" y="2423552"/>
            <a:ext cx="7684334" cy="7151316"/>
          </a:xfrm>
          <a:custGeom>
            <a:avLst/>
            <a:gdLst/>
            <a:ahLst/>
            <a:cxnLst/>
            <a:rect r="r" b="b" t="t" l="l"/>
            <a:pathLst>
              <a:path h="7151316" w="7684334">
                <a:moveTo>
                  <a:pt x="0" y="0"/>
                </a:moveTo>
                <a:lnTo>
                  <a:pt x="7684334" y="0"/>
                </a:lnTo>
                <a:lnTo>
                  <a:pt x="7684334" y="7151317"/>
                </a:lnTo>
                <a:lnTo>
                  <a:pt x="0" y="7151317"/>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810643" y="2931944"/>
            <a:ext cx="8115300" cy="2211556"/>
          </a:xfrm>
          <a:prstGeom prst="rect">
            <a:avLst/>
          </a:prstGeom>
        </p:spPr>
        <p:txBody>
          <a:bodyPr anchor="t" rtlCol="false" tIns="0" lIns="0" bIns="0" rIns="0">
            <a:spAutoFit/>
          </a:bodyPr>
          <a:lstStyle/>
          <a:p>
            <a:pPr>
              <a:lnSpc>
                <a:spcPts val="3464"/>
              </a:lnSpc>
            </a:pPr>
            <a:r>
              <a:rPr lang="en-US" sz="2960">
                <a:solidFill>
                  <a:srgbClr val="1F2020"/>
                </a:solidFill>
                <a:latin typeface="Poppins"/>
              </a:rPr>
              <a:t>Vào menu Build/ chọn Generate Signed APK…:</a:t>
            </a:r>
          </a:p>
          <a:p>
            <a:pPr>
              <a:lnSpc>
                <a:spcPts val="3464"/>
              </a:lnSpc>
            </a:pPr>
          </a:p>
          <a:p>
            <a:pPr>
              <a:lnSpc>
                <a:spcPts val="3464"/>
              </a:lnSpc>
            </a:pPr>
          </a:p>
          <a:p>
            <a:pPr>
              <a:lnSpc>
                <a:spcPts val="3464"/>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1865393">
            <a:off x="-1656031" y="7475457"/>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7564597" y="1556863"/>
            <a:ext cx="10287387" cy="7839157"/>
          </a:xfrm>
          <a:custGeom>
            <a:avLst/>
            <a:gdLst/>
            <a:ahLst/>
            <a:cxnLst/>
            <a:rect r="r" b="b" t="t" l="l"/>
            <a:pathLst>
              <a:path h="7839157" w="10287387">
                <a:moveTo>
                  <a:pt x="0" y="0"/>
                </a:moveTo>
                <a:lnTo>
                  <a:pt x="10287386" y="0"/>
                </a:lnTo>
                <a:lnTo>
                  <a:pt x="10287386" y="7839157"/>
                </a:lnTo>
                <a:lnTo>
                  <a:pt x="0" y="7839157"/>
                </a:lnTo>
                <a:lnTo>
                  <a:pt x="0" y="0"/>
                </a:lnTo>
                <a:close/>
              </a:path>
            </a:pathLst>
          </a:custGeom>
          <a:blipFill>
            <a:blip r:embed="rId5"/>
            <a:stretch>
              <a:fillRect l="0" t="0" r="0" b="0"/>
            </a:stretch>
          </a:blipFill>
        </p:spPr>
      </p:sp>
      <p:pic>
        <p:nvPicPr>
          <p:cNvPr name="Picture 23" id="23"/>
          <p:cNvPicPr>
            <a:picLocks noChangeAspect="true"/>
          </p:cNvPicPr>
          <p:nvPr/>
        </p:nvPicPr>
        <p:blipFill>
          <a:blip r:embed="rId6"/>
          <a:srcRect l="0" t="0" r="0" b="0"/>
          <a:stretch>
            <a:fillRect/>
          </a:stretch>
        </p:blipFill>
        <p:spPr>
          <a:xfrm flipH="false" flipV="false" rot="0">
            <a:off x="7521891" y="4482952"/>
            <a:ext cx="9563038" cy="8229600"/>
          </a:xfrm>
          <a:prstGeom prst="rect">
            <a:avLst/>
          </a:prstGeom>
        </p:spPr>
      </p:pic>
      <p:sp>
        <p:nvSpPr>
          <p:cNvPr name="TextBox 24" id="24"/>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5" id="25"/>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6" id="26"/>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7" id="27"/>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8" id="28"/>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9" id="29"/>
          <p:cNvSpPr txBox="true"/>
          <p:nvPr/>
        </p:nvSpPr>
        <p:spPr>
          <a:xfrm rot="0">
            <a:off x="542392" y="3406732"/>
            <a:ext cx="6668327" cy="3526006"/>
          </a:xfrm>
          <a:prstGeom prst="rect">
            <a:avLst/>
          </a:prstGeom>
        </p:spPr>
        <p:txBody>
          <a:bodyPr anchor="t" rtlCol="false" tIns="0" lIns="0" bIns="0" rIns="0">
            <a:spAutoFit/>
          </a:bodyPr>
          <a:lstStyle/>
          <a:p>
            <a:pPr>
              <a:lnSpc>
                <a:spcPts val="3464"/>
              </a:lnSpc>
            </a:pPr>
            <a:r>
              <a:rPr lang="en-US" sz="2960">
                <a:solidFill>
                  <a:srgbClr val="1F2020"/>
                </a:solidFill>
                <a:latin typeface="Poppins"/>
              </a:rPr>
              <a:t>Sau khi chọn Generate Signed APK… bạn chọn mobile trong màn hình dưới đây:</a:t>
            </a:r>
          </a:p>
          <a:p>
            <a:pPr>
              <a:lnSpc>
                <a:spcPts val="3464"/>
              </a:lnSpc>
            </a:pPr>
          </a:p>
          <a:p>
            <a:pPr>
              <a:lnSpc>
                <a:spcPts val="3464"/>
              </a:lnSpc>
            </a:pPr>
            <a:r>
              <a:rPr lang="en-US" sz="2960">
                <a:solidFill>
                  <a:srgbClr val="1F2020"/>
                </a:solidFill>
                <a:latin typeface="Poppins"/>
              </a:rPr>
              <a:t>Sau đó chọn Next để tiếp tục</a:t>
            </a:r>
          </a:p>
          <a:p>
            <a:pPr>
              <a:lnSpc>
                <a:spcPts val="3464"/>
              </a:lnSpc>
            </a:pPr>
          </a:p>
          <a:p>
            <a:pPr>
              <a:lnSpc>
                <a:spcPts val="3464"/>
              </a:lnSpc>
            </a:pPr>
          </a:p>
          <a:p>
            <a:pPr>
              <a:lnSpc>
                <a:spcPts val="3464"/>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657737"/>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381604" y="7138852"/>
            <a:ext cx="4658921" cy="9218475"/>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9" id="19"/>
          <p:cNvSpPr/>
          <p:nvPr/>
        </p:nvSpPr>
        <p:spPr>
          <a:xfrm flipH="false" flipV="false" rot="0">
            <a:off x="4456982" y="1589389"/>
            <a:ext cx="8970763" cy="8268826"/>
          </a:xfrm>
          <a:custGeom>
            <a:avLst/>
            <a:gdLst/>
            <a:ahLst/>
            <a:cxnLst/>
            <a:rect r="r" b="b" t="t" l="l"/>
            <a:pathLst>
              <a:path h="8268826" w="8970763">
                <a:moveTo>
                  <a:pt x="0" y="0"/>
                </a:moveTo>
                <a:lnTo>
                  <a:pt x="8970763" y="0"/>
                </a:lnTo>
                <a:lnTo>
                  <a:pt x="8970763" y="8268826"/>
                </a:lnTo>
                <a:lnTo>
                  <a:pt x="0" y="8268826"/>
                </a:lnTo>
                <a:lnTo>
                  <a:pt x="0" y="0"/>
                </a:lnTo>
                <a:close/>
              </a:path>
            </a:pathLst>
          </a:custGeom>
          <a:blipFill>
            <a:blip r:embed="rId5"/>
            <a:stretch>
              <a:fillRect l="0" t="0" r="0" b="0"/>
            </a:stretch>
          </a:blipFill>
        </p:spPr>
      </p:sp>
      <p:sp>
        <p:nvSpPr>
          <p:cNvPr name="TextBox 20" id="20"/>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1" id="21"/>
          <p:cNvSpPr txBox="true"/>
          <p:nvPr/>
        </p:nvSpPr>
        <p:spPr>
          <a:xfrm rot="0">
            <a:off x="4878358" y="477124"/>
            <a:ext cx="8128011" cy="2215005"/>
          </a:xfrm>
          <a:prstGeom prst="rect">
            <a:avLst/>
          </a:prstGeom>
        </p:spPr>
        <p:txBody>
          <a:bodyPr anchor="t" rtlCol="false" tIns="0" lIns="0" bIns="0" rIns="0">
            <a:spAutoFit/>
          </a:bodyPr>
          <a:lstStyle/>
          <a:p>
            <a:pPr>
              <a:lnSpc>
                <a:spcPts val="3469"/>
              </a:lnSpc>
            </a:pPr>
            <a:r>
              <a:rPr lang="en-US" sz="2965">
                <a:solidFill>
                  <a:srgbClr val="1F2020"/>
                </a:solidFill>
                <a:latin typeface="Poppins"/>
              </a:rPr>
              <a:t>Mục Key store path: Là nơi lưu trữ key, bạn nhấn vào nút “Create New…”:</a:t>
            </a:r>
          </a:p>
          <a:p>
            <a:pPr>
              <a:lnSpc>
                <a:spcPts val="3469"/>
              </a:lnSpc>
            </a:pPr>
          </a:p>
          <a:p>
            <a:pPr>
              <a:lnSpc>
                <a:spcPts val="3469"/>
              </a:lnSpc>
            </a:pPr>
          </a:p>
          <a:p>
            <a:pPr>
              <a:lnSpc>
                <a:spcPts val="346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657737"/>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39108" y="7711051"/>
            <a:ext cx="5763763" cy="5718593"/>
          </a:xfrm>
          <a:custGeom>
            <a:avLst/>
            <a:gdLst/>
            <a:ahLst/>
            <a:cxnLst/>
            <a:rect r="r" b="b" t="t" l="l"/>
            <a:pathLst>
              <a:path h="5718593" w="5763763">
                <a:moveTo>
                  <a:pt x="0" y="0"/>
                </a:moveTo>
                <a:lnTo>
                  <a:pt x="5763763" y="0"/>
                </a:lnTo>
                <a:lnTo>
                  <a:pt x="5763763" y="5718593"/>
                </a:lnTo>
                <a:lnTo>
                  <a:pt x="0" y="5718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64511" y="657737"/>
            <a:ext cx="8109297" cy="8212381"/>
          </a:xfrm>
          <a:custGeom>
            <a:avLst/>
            <a:gdLst/>
            <a:ahLst/>
            <a:cxnLst/>
            <a:rect r="r" b="b" t="t" l="l"/>
            <a:pathLst>
              <a:path h="8212381" w="8109297">
                <a:moveTo>
                  <a:pt x="0" y="0"/>
                </a:moveTo>
                <a:lnTo>
                  <a:pt x="8109298" y="0"/>
                </a:lnTo>
                <a:lnTo>
                  <a:pt x="8109298" y="8212382"/>
                </a:lnTo>
                <a:lnTo>
                  <a:pt x="0" y="8212382"/>
                </a:lnTo>
                <a:lnTo>
                  <a:pt x="0" y="0"/>
                </a:lnTo>
                <a:close/>
              </a:path>
            </a:pathLst>
          </a:custGeom>
          <a:blipFill>
            <a:blip r:embed="rId6"/>
            <a:stretch>
              <a:fillRect l="0" t="0" r="0" b="0"/>
            </a:stretch>
          </a:blipFill>
        </p:spPr>
      </p:sp>
      <p:sp>
        <p:nvSpPr>
          <p:cNvPr name="Freeform 11" id="11"/>
          <p:cNvSpPr/>
          <p:nvPr/>
        </p:nvSpPr>
        <p:spPr>
          <a:xfrm flipH="false" flipV="false" rot="0">
            <a:off x="10346471" y="461911"/>
            <a:ext cx="7344011" cy="8408207"/>
          </a:xfrm>
          <a:custGeom>
            <a:avLst/>
            <a:gdLst/>
            <a:ahLst/>
            <a:cxnLst/>
            <a:rect r="r" b="b" t="t" l="l"/>
            <a:pathLst>
              <a:path h="8408207" w="7344011">
                <a:moveTo>
                  <a:pt x="0" y="0"/>
                </a:moveTo>
                <a:lnTo>
                  <a:pt x="7344011" y="0"/>
                </a:lnTo>
                <a:lnTo>
                  <a:pt x="7344011" y="8408208"/>
                </a:lnTo>
                <a:lnTo>
                  <a:pt x="0" y="8408208"/>
                </a:lnTo>
                <a:lnTo>
                  <a:pt x="0" y="0"/>
                </a:lnTo>
                <a:close/>
              </a:path>
            </a:pathLst>
          </a:custGeom>
          <a:blipFill>
            <a:blip r:embed="rId7"/>
            <a:stretch>
              <a:fillRect l="0" t="0" r="0" b="0"/>
            </a:stretch>
          </a:blipFill>
        </p:spPr>
      </p:sp>
      <p:sp>
        <p:nvSpPr>
          <p:cNvPr name="Freeform 12" id="12"/>
          <p:cNvSpPr/>
          <p:nvPr/>
        </p:nvSpPr>
        <p:spPr>
          <a:xfrm flipH="false" flipV="false" rot="0">
            <a:off x="12753141" y="8037459"/>
            <a:ext cx="3905319" cy="4114800"/>
          </a:xfrm>
          <a:custGeom>
            <a:avLst/>
            <a:gdLst/>
            <a:ahLst/>
            <a:cxnLst/>
            <a:rect r="r" b="b" t="t" l="l"/>
            <a:pathLst>
              <a:path h="4114800" w="3905319">
                <a:moveTo>
                  <a:pt x="0" y="0"/>
                </a:moveTo>
                <a:lnTo>
                  <a:pt x="3905320" y="0"/>
                </a:lnTo>
                <a:lnTo>
                  <a:pt x="390532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14" id="14"/>
          <p:cNvSpPr txBox="true"/>
          <p:nvPr/>
        </p:nvSpPr>
        <p:spPr>
          <a:xfrm rot="0">
            <a:off x="8764882" y="4744878"/>
            <a:ext cx="759333" cy="1994088"/>
          </a:xfrm>
          <a:prstGeom prst="rect">
            <a:avLst/>
          </a:prstGeom>
        </p:spPr>
        <p:txBody>
          <a:bodyPr anchor="t" rtlCol="false" tIns="0" lIns="0" bIns="0" rIns="0">
            <a:spAutoFit/>
          </a:bodyPr>
          <a:lstStyle/>
          <a:p>
            <a:pPr>
              <a:lnSpc>
                <a:spcPts val="3107"/>
              </a:lnSpc>
            </a:pPr>
            <a:r>
              <a:rPr lang="en-US" sz="2655">
                <a:solidFill>
                  <a:srgbClr val="1F2020"/>
                </a:solidFill>
                <a:latin typeface="Poppins"/>
              </a:rPr>
              <a:t>==&gt;</a:t>
            </a:r>
          </a:p>
          <a:p>
            <a:pPr>
              <a:lnSpc>
                <a:spcPts val="3107"/>
              </a:lnSpc>
            </a:pPr>
          </a:p>
          <a:p>
            <a:pPr>
              <a:lnSpc>
                <a:spcPts val="3107"/>
              </a:lnSpc>
            </a:pPr>
          </a:p>
          <a:p>
            <a:pPr>
              <a:lnSpc>
                <a:spcPts val="3107"/>
              </a:lnSpc>
            </a:pPr>
          </a:p>
          <a:p>
            <a:pPr>
              <a:lnSpc>
                <a:spcPts val="3107"/>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582626" y="1298051"/>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348957" y="4559310"/>
            <a:ext cx="12466058" cy="8535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Poppins Bold"/>
              </a:rPr>
              <a:t>NHÚNG KEYSTORE VÀO FILE APK</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657737"/>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177932" y="8597752"/>
            <a:ext cx="110068" cy="660548"/>
            <a:chOff x="0" y="0"/>
            <a:chExt cx="28989" cy="173972"/>
          </a:xfrm>
        </p:grpSpPr>
        <p:sp>
          <p:nvSpPr>
            <p:cNvPr name="Freeform 6" id="6"/>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7" id="7"/>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111714" y="244472"/>
            <a:ext cx="10181402" cy="10237038"/>
          </a:xfrm>
          <a:custGeom>
            <a:avLst/>
            <a:gdLst/>
            <a:ahLst/>
            <a:cxnLst/>
            <a:rect r="r" b="b" t="t" l="l"/>
            <a:pathLst>
              <a:path h="10237038" w="10181402">
                <a:moveTo>
                  <a:pt x="0" y="0"/>
                </a:moveTo>
                <a:lnTo>
                  <a:pt x="10181402" y="0"/>
                </a:lnTo>
                <a:lnTo>
                  <a:pt x="10181402" y="10237038"/>
                </a:lnTo>
                <a:lnTo>
                  <a:pt x="0" y="10237038"/>
                </a:lnTo>
                <a:lnTo>
                  <a:pt x="0" y="0"/>
                </a:lnTo>
                <a:close/>
              </a:path>
            </a:pathLst>
          </a:custGeom>
          <a:blipFill>
            <a:blip r:embed="rId2"/>
            <a:stretch>
              <a:fillRect l="0" t="0" r="0" b="0"/>
            </a:stretch>
          </a:blipFill>
        </p:spPr>
      </p:sp>
      <p:pic>
        <p:nvPicPr>
          <p:cNvPr name="Picture 9" id="9"/>
          <p:cNvPicPr>
            <a:picLocks noChangeAspect="true"/>
          </p:cNvPicPr>
          <p:nvPr/>
        </p:nvPicPr>
        <p:blipFill>
          <a:blip r:embed="rId3"/>
          <a:srcRect l="0" t="0" r="0" b="0"/>
          <a:stretch>
            <a:fillRect/>
          </a:stretch>
        </p:blipFill>
        <p:spPr>
          <a:xfrm flipH="false" flipV="false" rot="0">
            <a:off x="12023061" y="7772956"/>
            <a:ext cx="9569302" cy="8229600"/>
          </a:xfrm>
          <a:prstGeom prst="rect">
            <a:avLst/>
          </a:prstGeom>
        </p:spPr>
      </p:pic>
      <p:sp>
        <p:nvSpPr>
          <p:cNvPr name="Freeform 10" id="10"/>
          <p:cNvSpPr/>
          <p:nvPr/>
        </p:nvSpPr>
        <p:spPr>
          <a:xfrm flipH="false" flipV="false" rot="0">
            <a:off x="859140" y="8424110"/>
            <a:ext cx="3695839" cy="4114800"/>
          </a:xfrm>
          <a:custGeom>
            <a:avLst/>
            <a:gdLst/>
            <a:ahLst/>
            <a:cxnLst/>
            <a:rect r="r" b="b" t="t" l="l"/>
            <a:pathLst>
              <a:path h="4114800" w="3695839">
                <a:moveTo>
                  <a:pt x="0" y="0"/>
                </a:moveTo>
                <a:lnTo>
                  <a:pt x="3695839" y="0"/>
                </a:lnTo>
                <a:lnTo>
                  <a:pt x="369583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200510" y="559492"/>
            <a:ext cx="6025379" cy="8368534"/>
          </a:xfrm>
          <a:prstGeom prst="rect">
            <a:avLst/>
          </a:prstGeom>
        </p:spPr>
        <p:txBody>
          <a:bodyPr anchor="t" rtlCol="false" tIns="0" lIns="0" bIns="0" rIns="0">
            <a:spAutoFit/>
          </a:bodyPr>
          <a:lstStyle/>
          <a:p>
            <a:pPr marL="640248" indent="-320124" lvl="1">
              <a:lnSpc>
                <a:spcPts val="3469"/>
              </a:lnSpc>
              <a:buFont typeface="Arial"/>
              <a:buChar char="•"/>
            </a:pPr>
            <a:r>
              <a:rPr lang="en-US" sz="2965">
                <a:solidFill>
                  <a:srgbClr val="1F2020"/>
                </a:solidFill>
                <a:latin typeface="Poppins"/>
              </a:rPr>
              <a:t>Sau khi đặt tên file rồi nhấn OK.</a:t>
            </a:r>
          </a:p>
          <a:p>
            <a:pPr marL="640248" indent="-320124" lvl="1">
              <a:lnSpc>
                <a:spcPts val="3469"/>
              </a:lnSpc>
              <a:buFont typeface="Arial"/>
              <a:buChar char="•"/>
            </a:pPr>
            <a:r>
              <a:rPr lang="en-US" sz="2965">
                <a:solidFill>
                  <a:srgbClr val="1F2020"/>
                </a:solidFill>
                <a:latin typeface="Poppins"/>
              </a:rPr>
              <a:t>Sau khi bạn nhấn OK ở màn hình trên thì thông tin sẽ được hiển thị lại màn hình ban đầu.</a:t>
            </a:r>
          </a:p>
          <a:p>
            <a:pPr>
              <a:lnSpc>
                <a:spcPts val="3469"/>
              </a:lnSpc>
            </a:pPr>
          </a:p>
          <a:p>
            <a:pPr>
              <a:lnSpc>
                <a:spcPts val="3469"/>
              </a:lnSpc>
            </a:pPr>
            <a:r>
              <a:rPr lang="en-US" sz="2965">
                <a:solidFill>
                  <a:srgbClr val="1F2020"/>
                </a:solidFill>
                <a:latin typeface="Poppins Bold"/>
              </a:rPr>
              <a:t>Lưu ý:</a:t>
            </a:r>
            <a:r>
              <a:rPr lang="en-US" sz="2965">
                <a:solidFill>
                  <a:srgbClr val="1F2020"/>
                </a:solidFill>
                <a:latin typeface="Poppins"/>
              </a:rPr>
              <a:t> Ở màn hình trên bạn tiến hành đặt mật khẩu cho Key Store, nhập thông tin cho Certificate. Bạn chú ý là thông tin này vô cùng quan trọng , nếu như bạn làm mất nó thì về sau bạn muốn cập nhật phiên bản sẽ không bao giờ được, đồng nghĩa với việc phải viết lại ứng dụng.</a:t>
            </a:r>
          </a:p>
          <a:p>
            <a:pPr>
              <a:lnSpc>
                <a:spcPts val="3469"/>
              </a:lnSpc>
            </a:pPr>
          </a:p>
          <a:p>
            <a:pPr>
              <a:lnSpc>
                <a:spcPts val="346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4136461" y="0"/>
            <a:ext cx="3874294" cy="2862135"/>
          </a:xfrm>
          <a:custGeom>
            <a:avLst/>
            <a:gdLst/>
            <a:ahLst/>
            <a:cxnLst/>
            <a:rect r="r" b="b" t="t" l="l"/>
            <a:pathLst>
              <a:path h="2862135" w="3874294">
                <a:moveTo>
                  <a:pt x="0" y="0"/>
                </a:moveTo>
                <a:lnTo>
                  <a:pt x="3874294" y="0"/>
                </a:lnTo>
                <a:lnTo>
                  <a:pt x="3874294"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Freeform 7" id="7"/>
          <p:cNvSpPr/>
          <p:nvPr/>
        </p:nvSpPr>
        <p:spPr>
          <a:xfrm flipH="false" flipV="false" rot="0">
            <a:off x="3072276" y="429915"/>
            <a:ext cx="11197360" cy="9552465"/>
          </a:xfrm>
          <a:custGeom>
            <a:avLst/>
            <a:gdLst/>
            <a:ahLst/>
            <a:cxnLst/>
            <a:rect r="r" b="b" t="t" l="l"/>
            <a:pathLst>
              <a:path h="9552465" w="11197360">
                <a:moveTo>
                  <a:pt x="0" y="0"/>
                </a:moveTo>
                <a:lnTo>
                  <a:pt x="11197360" y="0"/>
                </a:lnTo>
                <a:lnTo>
                  <a:pt x="11197360" y="9552465"/>
                </a:lnTo>
                <a:lnTo>
                  <a:pt x="0" y="9552465"/>
                </a:lnTo>
                <a:lnTo>
                  <a:pt x="0" y="0"/>
                </a:lnTo>
                <a:close/>
              </a:path>
            </a:pathLst>
          </a:custGeom>
          <a:blipFill>
            <a:blip r:embed="rId10"/>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582626" y="1298051"/>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3348957" y="4559310"/>
            <a:ext cx="12466058" cy="8535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Poppins Bold"/>
              </a:rPr>
              <a:t>CHUYỂN FILE APK TỪ DEBUG -&gt; RELEASE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4136461" y="0"/>
            <a:ext cx="3874294" cy="2862135"/>
          </a:xfrm>
          <a:custGeom>
            <a:avLst/>
            <a:gdLst/>
            <a:ahLst/>
            <a:cxnLst/>
            <a:rect r="r" b="b" t="t" l="l"/>
            <a:pathLst>
              <a:path h="2862135" w="3874294">
                <a:moveTo>
                  <a:pt x="0" y="0"/>
                </a:moveTo>
                <a:lnTo>
                  <a:pt x="3874294" y="0"/>
                </a:lnTo>
                <a:lnTo>
                  <a:pt x="3874294"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11001251" y="6871358"/>
            <a:ext cx="8959061" cy="6831284"/>
          </a:xfrm>
          <a:custGeom>
            <a:avLst/>
            <a:gdLst/>
            <a:ahLst/>
            <a:cxnLst/>
            <a:rect r="r" b="b" t="t" l="l"/>
            <a:pathLst>
              <a:path h="6831284" w="8959061">
                <a:moveTo>
                  <a:pt x="0" y="0"/>
                </a:moveTo>
                <a:lnTo>
                  <a:pt x="8959061" y="0"/>
                </a:lnTo>
                <a:lnTo>
                  <a:pt x="8959061" y="6831284"/>
                </a:lnTo>
                <a:lnTo>
                  <a:pt x="0" y="6831284"/>
                </a:lnTo>
                <a:lnTo>
                  <a:pt x="0" y="0"/>
                </a:lnTo>
                <a:close/>
              </a:path>
            </a:pathLst>
          </a:custGeom>
          <a:blipFill>
            <a:blip r:embed="rId9"/>
            <a:stretch>
              <a:fillRect l="0" t="0" r="0" b="0"/>
            </a:stretch>
          </a:blipFill>
        </p:spPr>
      </p:sp>
      <p:sp>
        <p:nvSpPr>
          <p:cNvPr name="Freeform 7" id="7"/>
          <p:cNvSpPr/>
          <p:nvPr/>
        </p:nvSpPr>
        <p:spPr>
          <a:xfrm flipH="false" flipV="false" rot="0">
            <a:off x="623034" y="429915"/>
            <a:ext cx="10378217" cy="9098908"/>
          </a:xfrm>
          <a:custGeom>
            <a:avLst/>
            <a:gdLst/>
            <a:ahLst/>
            <a:cxnLst/>
            <a:rect r="r" b="b" t="t" l="l"/>
            <a:pathLst>
              <a:path h="9098908" w="10378217">
                <a:moveTo>
                  <a:pt x="0" y="0"/>
                </a:moveTo>
                <a:lnTo>
                  <a:pt x="10378217" y="0"/>
                </a:lnTo>
                <a:lnTo>
                  <a:pt x="10378217" y="9098908"/>
                </a:lnTo>
                <a:lnTo>
                  <a:pt x="0" y="9098908"/>
                </a:lnTo>
                <a:lnTo>
                  <a:pt x="0" y="0"/>
                </a:lnTo>
                <a:close/>
              </a:path>
            </a:pathLst>
          </a:custGeom>
          <a:blipFill>
            <a:blip r:embed="rId10"/>
            <a:stretch>
              <a:fillRect l="0" t="0" r="0" b="0"/>
            </a:stretch>
          </a:blipFill>
        </p:spPr>
      </p:sp>
      <p:sp>
        <p:nvSpPr>
          <p:cNvPr name="TextBox 8" id="8"/>
          <p:cNvSpPr txBox="true"/>
          <p:nvPr/>
        </p:nvSpPr>
        <p:spPr>
          <a:xfrm rot="0">
            <a:off x="11459766" y="2403161"/>
            <a:ext cx="6025379" cy="897123"/>
          </a:xfrm>
          <a:prstGeom prst="rect">
            <a:avLst/>
          </a:prstGeom>
        </p:spPr>
        <p:txBody>
          <a:bodyPr anchor="t" rtlCol="false" tIns="0" lIns="0" bIns="0" rIns="0">
            <a:spAutoFit/>
          </a:bodyPr>
          <a:lstStyle/>
          <a:p>
            <a:pPr>
              <a:lnSpc>
                <a:spcPts val="3469"/>
              </a:lnSpc>
            </a:pPr>
            <a:r>
              <a:rPr lang="en-US" sz="2965">
                <a:solidFill>
                  <a:srgbClr val="1F2020"/>
                </a:solidFill>
                <a:latin typeface="Poppins"/>
              </a:rPr>
              <a:t>Chọn release và nhấn chọn Create và chờ.</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4136461" y="0"/>
            <a:ext cx="3874294" cy="2862135"/>
          </a:xfrm>
          <a:custGeom>
            <a:avLst/>
            <a:gdLst/>
            <a:ahLst/>
            <a:cxnLst/>
            <a:rect r="r" b="b" t="t" l="l"/>
            <a:pathLst>
              <a:path h="2862135" w="3874294">
                <a:moveTo>
                  <a:pt x="0" y="0"/>
                </a:moveTo>
                <a:lnTo>
                  <a:pt x="3874294" y="0"/>
                </a:lnTo>
                <a:lnTo>
                  <a:pt x="3874294"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11001251" y="6871358"/>
            <a:ext cx="8959061" cy="6831284"/>
          </a:xfrm>
          <a:custGeom>
            <a:avLst/>
            <a:gdLst/>
            <a:ahLst/>
            <a:cxnLst/>
            <a:rect r="r" b="b" t="t" l="l"/>
            <a:pathLst>
              <a:path h="6831284" w="8959061">
                <a:moveTo>
                  <a:pt x="0" y="0"/>
                </a:moveTo>
                <a:lnTo>
                  <a:pt x="8959061" y="0"/>
                </a:lnTo>
                <a:lnTo>
                  <a:pt x="8959061" y="6831284"/>
                </a:lnTo>
                <a:lnTo>
                  <a:pt x="0" y="6831284"/>
                </a:lnTo>
                <a:lnTo>
                  <a:pt x="0" y="0"/>
                </a:lnTo>
                <a:close/>
              </a:path>
            </a:pathLst>
          </a:custGeom>
          <a:blipFill>
            <a:blip r:embed="rId9"/>
            <a:stretch>
              <a:fillRect l="0" t="0" r="0" b="0"/>
            </a:stretch>
          </a:blipFill>
        </p:spPr>
      </p:sp>
      <p:sp>
        <p:nvSpPr>
          <p:cNvPr name="Freeform 7" id="7"/>
          <p:cNvSpPr/>
          <p:nvPr/>
        </p:nvSpPr>
        <p:spPr>
          <a:xfrm flipH="false" flipV="false" rot="0">
            <a:off x="3178635" y="3701527"/>
            <a:ext cx="11930730" cy="3169831"/>
          </a:xfrm>
          <a:custGeom>
            <a:avLst/>
            <a:gdLst/>
            <a:ahLst/>
            <a:cxnLst/>
            <a:rect r="r" b="b" t="t" l="l"/>
            <a:pathLst>
              <a:path h="3169831" w="11930730">
                <a:moveTo>
                  <a:pt x="0" y="0"/>
                </a:moveTo>
                <a:lnTo>
                  <a:pt x="11930730" y="0"/>
                </a:lnTo>
                <a:lnTo>
                  <a:pt x="11930730" y="3169831"/>
                </a:lnTo>
                <a:lnTo>
                  <a:pt x="0" y="3169831"/>
                </a:lnTo>
                <a:lnTo>
                  <a:pt x="0" y="0"/>
                </a:lnTo>
                <a:close/>
              </a:path>
            </a:pathLst>
          </a:custGeom>
          <a:blipFill>
            <a:blip r:embed="rId10"/>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520229" y="4470746"/>
            <a:ext cx="8252837" cy="82528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543171" y="1689836"/>
            <a:ext cx="2961571" cy="585997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2" id="22"/>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3" id="23"/>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4" id="24"/>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5" id="25"/>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6" id="26"/>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27" id="27"/>
          <p:cNvGrpSpPr>
            <a:grpSpLocks noChangeAspect="true"/>
          </p:cNvGrpSpPr>
          <p:nvPr/>
        </p:nvGrpSpPr>
        <p:grpSpPr>
          <a:xfrm rot="0">
            <a:off x="13703249" y="2737187"/>
            <a:ext cx="2961571" cy="5859977"/>
            <a:chOff x="0" y="0"/>
            <a:chExt cx="2620010" cy="5184140"/>
          </a:xfrm>
        </p:grpSpPr>
        <p:sp>
          <p:nvSpPr>
            <p:cNvPr name="Freeform 28" id="2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9" id="2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0" id="3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1" id="3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2" id="3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5" id="3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6" id="3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7" id="37"/>
          <p:cNvGrpSpPr/>
          <p:nvPr/>
        </p:nvGrpSpPr>
        <p:grpSpPr>
          <a:xfrm rot="0">
            <a:off x="1927240" y="3710399"/>
            <a:ext cx="1042538" cy="47625"/>
            <a:chOff x="0" y="0"/>
            <a:chExt cx="274578" cy="12543"/>
          </a:xfrm>
        </p:grpSpPr>
        <p:sp>
          <p:nvSpPr>
            <p:cNvPr name="Freeform 38" id="38"/>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sp>
        <p:sp>
          <p:nvSpPr>
            <p:cNvPr name="TextBox 39" id="39"/>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1927240" y="2057698"/>
            <a:ext cx="4982921" cy="731752"/>
          </a:xfrm>
          <a:prstGeom prst="rect">
            <a:avLst/>
          </a:prstGeom>
        </p:spPr>
        <p:txBody>
          <a:bodyPr anchor="t" rtlCol="false" tIns="0" lIns="0" bIns="0" rIns="0">
            <a:spAutoFit/>
          </a:bodyPr>
          <a:lstStyle/>
          <a:p>
            <a:pPr>
              <a:lnSpc>
                <a:spcPts val="5336"/>
              </a:lnSpc>
            </a:pPr>
            <a:r>
              <a:rPr lang="en-US" sz="4560">
                <a:solidFill>
                  <a:srgbClr val="1F2020"/>
                </a:solidFill>
                <a:latin typeface="Poppins Bold"/>
              </a:rPr>
              <a:t>Nội dung</a:t>
            </a:r>
          </a:p>
        </p:txBody>
      </p:sp>
      <p:grpSp>
        <p:nvGrpSpPr>
          <p:cNvPr name="Group 41" id="41"/>
          <p:cNvGrpSpPr/>
          <p:nvPr/>
        </p:nvGrpSpPr>
        <p:grpSpPr>
          <a:xfrm rot="0">
            <a:off x="1927240" y="4748749"/>
            <a:ext cx="677751" cy="67775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4" id="44"/>
          <p:cNvSpPr txBox="true"/>
          <p:nvPr/>
        </p:nvSpPr>
        <p:spPr>
          <a:xfrm rot="0">
            <a:off x="1927240" y="5469216"/>
            <a:ext cx="3825870" cy="843915"/>
          </a:xfrm>
          <a:prstGeom prst="rect">
            <a:avLst/>
          </a:prstGeom>
        </p:spPr>
        <p:txBody>
          <a:bodyPr anchor="t" rtlCol="false" tIns="0" lIns="0" bIns="0" rIns="0">
            <a:spAutoFit/>
          </a:bodyPr>
          <a:lstStyle/>
          <a:p>
            <a:pPr>
              <a:lnSpc>
                <a:spcPts val="3359"/>
              </a:lnSpc>
              <a:spcBef>
                <a:spcPct val="0"/>
              </a:spcBef>
            </a:pPr>
            <a:r>
              <a:rPr lang="en-US" sz="2399">
                <a:solidFill>
                  <a:srgbClr val="1F2020"/>
                </a:solidFill>
                <a:latin typeface="Poppins Bold"/>
              </a:rPr>
              <a:t>Cấu trúc của một ứng dụng</a:t>
            </a:r>
          </a:p>
        </p:txBody>
      </p:sp>
      <p:sp>
        <p:nvSpPr>
          <p:cNvPr name="TextBox 45" id="45"/>
          <p:cNvSpPr txBox="true"/>
          <p:nvPr/>
        </p:nvSpPr>
        <p:spPr>
          <a:xfrm rot="0">
            <a:off x="2018060" y="4924746"/>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grpSp>
        <p:nvGrpSpPr>
          <p:cNvPr name="Group 46" id="46"/>
          <p:cNvGrpSpPr/>
          <p:nvPr/>
        </p:nvGrpSpPr>
        <p:grpSpPr>
          <a:xfrm rot="0">
            <a:off x="5953135" y="4748749"/>
            <a:ext cx="677751" cy="677751"/>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9" id="49"/>
          <p:cNvSpPr txBox="true"/>
          <p:nvPr/>
        </p:nvSpPr>
        <p:spPr>
          <a:xfrm rot="0">
            <a:off x="5953135" y="5469217"/>
            <a:ext cx="3190865" cy="424815"/>
          </a:xfrm>
          <a:prstGeom prst="rect">
            <a:avLst/>
          </a:prstGeom>
        </p:spPr>
        <p:txBody>
          <a:bodyPr anchor="t" rtlCol="false" tIns="0" lIns="0" bIns="0" rIns="0">
            <a:spAutoFit/>
          </a:bodyPr>
          <a:lstStyle/>
          <a:p>
            <a:pPr>
              <a:lnSpc>
                <a:spcPts val="3359"/>
              </a:lnSpc>
              <a:spcBef>
                <a:spcPct val="0"/>
              </a:spcBef>
            </a:pPr>
            <a:r>
              <a:rPr lang="en-US" sz="2400">
                <a:solidFill>
                  <a:srgbClr val="1F2020"/>
                </a:solidFill>
                <a:latin typeface="Poppins Bold"/>
              </a:rPr>
              <a:t>Quy trình đóng gói</a:t>
            </a:r>
          </a:p>
        </p:txBody>
      </p:sp>
      <p:sp>
        <p:nvSpPr>
          <p:cNvPr name="TextBox 50" id="50"/>
          <p:cNvSpPr txBox="true"/>
          <p:nvPr/>
        </p:nvSpPr>
        <p:spPr>
          <a:xfrm rot="0">
            <a:off x="6043955" y="4924746"/>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grpSp>
        <p:nvGrpSpPr>
          <p:cNvPr name="Group 51" id="51"/>
          <p:cNvGrpSpPr/>
          <p:nvPr/>
        </p:nvGrpSpPr>
        <p:grpSpPr>
          <a:xfrm rot="0">
            <a:off x="1927240" y="6965275"/>
            <a:ext cx="677751" cy="67775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53" id="5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4" id="54"/>
          <p:cNvSpPr txBox="true"/>
          <p:nvPr/>
        </p:nvSpPr>
        <p:spPr>
          <a:xfrm rot="0">
            <a:off x="1812986" y="7758329"/>
            <a:ext cx="3681665" cy="782320"/>
          </a:xfrm>
          <a:prstGeom prst="rect">
            <a:avLst/>
          </a:prstGeom>
        </p:spPr>
        <p:txBody>
          <a:bodyPr anchor="t" rtlCol="false" tIns="0" lIns="0" bIns="0" rIns="0">
            <a:spAutoFit/>
          </a:bodyPr>
          <a:lstStyle/>
          <a:p>
            <a:pPr>
              <a:lnSpc>
                <a:spcPts val="3079"/>
              </a:lnSpc>
              <a:spcBef>
                <a:spcPct val="0"/>
              </a:spcBef>
            </a:pPr>
            <a:r>
              <a:rPr lang="en-US" sz="2199">
                <a:solidFill>
                  <a:srgbClr val="1F2020"/>
                </a:solidFill>
                <a:latin typeface="Poppins Bold"/>
              </a:rPr>
              <a:t>Submit ứng dụng lên Google Play</a:t>
            </a:r>
          </a:p>
        </p:txBody>
      </p:sp>
      <p:sp>
        <p:nvSpPr>
          <p:cNvPr name="TextBox 55" id="55"/>
          <p:cNvSpPr txBox="true"/>
          <p:nvPr/>
        </p:nvSpPr>
        <p:spPr>
          <a:xfrm rot="0">
            <a:off x="2018060" y="714127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4313621" y="-592800"/>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563694" y="1661325"/>
            <a:ext cx="4658921" cy="9218475"/>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p:nvPr/>
        </p:nvGrpSpPr>
        <p:grpSpPr>
          <a:xfrm rot="0">
            <a:off x="10209557" y="4710975"/>
            <a:ext cx="5393486" cy="47625"/>
            <a:chOff x="0" y="0"/>
            <a:chExt cx="1420507" cy="12543"/>
          </a:xfrm>
        </p:grpSpPr>
        <p:sp>
          <p:nvSpPr>
            <p:cNvPr name="Freeform 33" id="33"/>
            <p:cNvSpPr/>
            <p:nvPr/>
          </p:nvSpPr>
          <p:spPr>
            <a:xfrm flipH="false" flipV="false" rot="0">
              <a:off x="0" y="0"/>
              <a:ext cx="1420507" cy="12543"/>
            </a:xfrm>
            <a:custGeom>
              <a:avLst/>
              <a:gdLst/>
              <a:ahLst/>
              <a:cxnLst/>
              <a:rect r="r" b="b" t="t" l="l"/>
              <a:pathLst>
                <a:path h="12543" w="1420507">
                  <a:moveTo>
                    <a:pt x="6272" y="0"/>
                  </a:moveTo>
                  <a:lnTo>
                    <a:pt x="1414235" y="0"/>
                  </a:lnTo>
                  <a:cubicBezTo>
                    <a:pt x="1415898" y="0"/>
                    <a:pt x="1417494" y="661"/>
                    <a:pt x="1418670" y="1837"/>
                  </a:cubicBezTo>
                  <a:cubicBezTo>
                    <a:pt x="1419846" y="3013"/>
                    <a:pt x="1420507" y="4608"/>
                    <a:pt x="1420507" y="6272"/>
                  </a:cubicBezTo>
                  <a:lnTo>
                    <a:pt x="1420507" y="6272"/>
                  </a:lnTo>
                  <a:cubicBezTo>
                    <a:pt x="1420507" y="7935"/>
                    <a:pt x="1419846" y="9530"/>
                    <a:pt x="1418670" y="10706"/>
                  </a:cubicBezTo>
                  <a:cubicBezTo>
                    <a:pt x="1417494" y="11882"/>
                    <a:pt x="1415898" y="12543"/>
                    <a:pt x="141423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sp>
        <p:sp>
          <p:nvSpPr>
            <p:cNvPr name="TextBox 34" id="34"/>
            <p:cNvSpPr txBox="true"/>
            <p:nvPr/>
          </p:nvSpPr>
          <p:spPr>
            <a:xfrm>
              <a:off x="0" y="-38100"/>
              <a:ext cx="1420507" cy="50643"/>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9824167" y="5143500"/>
            <a:ext cx="7502140" cy="3934456"/>
          </a:xfrm>
          <a:custGeom>
            <a:avLst/>
            <a:gdLst/>
            <a:ahLst/>
            <a:cxnLst/>
            <a:rect r="r" b="b" t="t" l="l"/>
            <a:pathLst>
              <a:path h="3934456" w="7502140">
                <a:moveTo>
                  <a:pt x="0" y="0"/>
                </a:moveTo>
                <a:lnTo>
                  <a:pt x="7502140" y="0"/>
                </a:lnTo>
                <a:lnTo>
                  <a:pt x="7502140" y="3934456"/>
                </a:lnTo>
                <a:lnTo>
                  <a:pt x="0" y="3934456"/>
                </a:lnTo>
                <a:lnTo>
                  <a:pt x="0" y="0"/>
                </a:lnTo>
                <a:close/>
              </a:path>
            </a:pathLst>
          </a:custGeom>
          <a:blipFill>
            <a:blip r:embed="rId5"/>
            <a:stretch>
              <a:fillRect l="0" t="0" r="0" b="0"/>
            </a:stretch>
          </a:blipFill>
        </p:spPr>
      </p:sp>
      <p:sp>
        <p:nvSpPr>
          <p:cNvPr name="TextBox 36" id="36"/>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37" id="37"/>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38" id="38"/>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39" id="39"/>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0" id="40"/>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41" id="41"/>
          <p:cNvSpPr txBox="true"/>
          <p:nvPr/>
        </p:nvSpPr>
        <p:spPr>
          <a:xfrm rot="0">
            <a:off x="10105594" y="1869649"/>
            <a:ext cx="7568302" cy="2718289"/>
          </a:xfrm>
          <a:prstGeom prst="rect">
            <a:avLst/>
          </a:prstGeom>
        </p:spPr>
        <p:txBody>
          <a:bodyPr anchor="t" rtlCol="false" tIns="0" lIns="0" bIns="0" rIns="0">
            <a:spAutoFit/>
          </a:bodyPr>
          <a:lstStyle/>
          <a:p>
            <a:pPr>
              <a:lnSpc>
                <a:spcPts val="6975"/>
              </a:lnSpc>
            </a:pPr>
            <a:r>
              <a:rPr lang="en-US" sz="5961">
                <a:solidFill>
                  <a:srgbClr val="1F2020"/>
                </a:solidFill>
                <a:latin typeface="Poppins Bold"/>
              </a:rPr>
              <a:t>Quy trình đăng tải ứng dụng lên CH PLAY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1865393">
            <a:off x="-944694" y="632834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8957623" y="291030"/>
            <a:ext cx="9128789" cy="9704940"/>
          </a:xfrm>
          <a:custGeom>
            <a:avLst/>
            <a:gdLst/>
            <a:ahLst/>
            <a:cxnLst/>
            <a:rect r="r" b="b" t="t" l="l"/>
            <a:pathLst>
              <a:path h="9704940" w="9128789">
                <a:moveTo>
                  <a:pt x="0" y="0"/>
                </a:moveTo>
                <a:lnTo>
                  <a:pt x="9128789" y="0"/>
                </a:lnTo>
                <a:lnTo>
                  <a:pt x="9128789" y="9704940"/>
                </a:lnTo>
                <a:lnTo>
                  <a:pt x="0" y="9704940"/>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673429" y="1636988"/>
            <a:ext cx="8115300" cy="4402306"/>
          </a:xfrm>
          <a:prstGeom prst="rect">
            <a:avLst/>
          </a:prstGeom>
        </p:spPr>
        <p:txBody>
          <a:bodyPr anchor="t" rtlCol="false" tIns="0" lIns="0" bIns="0" rIns="0">
            <a:spAutoFit/>
          </a:bodyPr>
          <a:lstStyle/>
          <a:p>
            <a:pPr>
              <a:lnSpc>
                <a:spcPts val="3464"/>
              </a:lnSpc>
            </a:pPr>
            <a:r>
              <a:rPr lang="en-US" sz="2960">
                <a:solidFill>
                  <a:srgbClr val="1F2020"/>
                </a:solidFill>
                <a:latin typeface="Poppins"/>
              </a:rPr>
              <a:t>Bước 1: Đăng kí tài khoản Google Developer</a:t>
            </a:r>
          </a:p>
          <a:p>
            <a:pPr>
              <a:lnSpc>
                <a:spcPts val="3464"/>
              </a:lnSpc>
            </a:pPr>
            <a:r>
              <a:rPr lang="en-US" sz="2960">
                <a:solidFill>
                  <a:srgbClr val="1F2020"/>
                </a:solidFill>
                <a:latin typeface="Poppins"/>
              </a:rPr>
              <a:t>Đầu tiên, bạn cần đăng kí trở thành Publisher tại trang: Google Play Console and log in.</a:t>
            </a:r>
          </a:p>
          <a:p>
            <a:pPr>
              <a:lnSpc>
                <a:spcPts val="3464"/>
              </a:lnSpc>
            </a:pPr>
          </a:p>
          <a:p>
            <a:pPr>
              <a:lnSpc>
                <a:spcPts val="3464"/>
              </a:lnSpc>
            </a:pPr>
            <a:r>
              <a:rPr lang="en-US" sz="2960">
                <a:solidFill>
                  <a:srgbClr val="1F2020"/>
                </a:solidFill>
                <a:latin typeface="Poppins"/>
              </a:rPr>
              <a:t>Tick vào ô bên dưới “Developer Agreement” để chuyển sang màn hình thanh toán.</a:t>
            </a:r>
          </a:p>
          <a:p>
            <a:pPr>
              <a:lnSpc>
                <a:spcPts val="3464"/>
              </a:lnSpc>
            </a:pPr>
          </a:p>
          <a:p>
            <a:pPr>
              <a:lnSpc>
                <a:spcPts val="3464"/>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1865393">
            <a:off x="-944694" y="632834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7333482" y="201281"/>
            <a:ext cx="10357000" cy="9884437"/>
          </a:xfrm>
          <a:custGeom>
            <a:avLst/>
            <a:gdLst/>
            <a:ahLst/>
            <a:cxnLst/>
            <a:rect r="r" b="b" t="t" l="l"/>
            <a:pathLst>
              <a:path h="9884437" w="10357000">
                <a:moveTo>
                  <a:pt x="0" y="0"/>
                </a:moveTo>
                <a:lnTo>
                  <a:pt x="10357000" y="0"/>
                </a:lnTo>
                <a:lnTo>
                  <a:pt x="10357000" y="9884438"/>
                </a:lnTo>
                <a:lnTo>
                  <a:pt x="0" y="9884438"/>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810643" y="1768780"/>
            <a:ext cx="7176682" cy="1335256"/>
          </a:xfrm>
          <a:prstGeom prst="rect">
            <a:avLst/>
          </a:prstGeom>
        </p:spPr>
        <p:txBody>
          <a:bodyPr anchor="t" rtlCol="false" tIns="0" lIns="0" bIns="0" rIns="0">
            <a:spAutoFit/>
          </a:bodyPr>
          <a:lstStyle/>
          <a:p>
            <a:pPr>
              <a:lnSpc>
                <a:spcPts val="3464"/>
              </a:lnSpc>
            </a:pPr>
            <a:r>
              <a:rPr lang="en-US" sz="2960">
                <a:solidFill>
                  <a:srgbClr val="1F2020"/>
                </a:solidFill>
                <a:latin typeface="Poppins"/>
              </a:rPr>
              <a:t>Sau khi thanh toán bằng thẻ VISA/MasterCard. </a:t>
            </a:r>
          </a:p>
          <a:p>
            <a:pPr>
              <a:lnSpc>
                <a:spcPts val="3464"/>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1506484" y="2427464"/>
            <a:ext cx="15412819" cy="7200771"/>
          </a:xfrm>
          <a:custGeom>
            <a:avLst/>
            <a:gdLst/>
            <a:ahLst/>
            <a:cxnLst/>
            <a:rect r="r" b="b" t="t" l="l"/>
            <a:pathLst>
              <a:path h="7200771" w="15412819">
                <a:moveTo>
                  <a:pt x="0" y="0"/>
                </a:moveTo>
                <a:lnTo>
                  <a:pt x="15412819" y="0"/>
                </a:lnTo>
                <a:lnTo>
                  <a:pt x="15412819" y="7200771"/>
                </a:lnTo>
                <a:lnTo>
                  <a:pt x="0" y="7200771"/>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673429" y="1281006"/>
            <a:ext cx="6727876" cy="897106"/>
          </a:xfrm>
          <a:prstGeom prst="rect">
            <a:avLst/>
          </a:prstGeom>
        </p:spPr>
        <p:txBody>
          <a:bodyPr anchor="t" rtlCol="false" tIns="0" lIns="0" bIns="0" rIns="0">
            <a:spAutoFit/>
          </a:bodyPr>
          <a:lstStyle/>
          <a:p>
            <a:pPr>
              <a:lnSpc>
                <a:spcPts val="3464"/>
              </a:lnSpc>
            </a:pPr>
            <a:r>
              <a:rPr lang="en-US" sz="2960">
                <a:solidFill>
                  <a:srgbClr val="1F2020"/>
                </a:solidFill>
                <a:latin typeface="Poppins"/>
              </a:rPr>
              <a:t>Bước 2: Tạo tài khoản Google Merchant account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1028700" y="2116485"/>
            <a:ext cx="16371008" cy="7793095"/>
          </a:xfrm>
          <a:custGeom>
            <a:avLst/>
            <a:gdLst/>
            <a:ahLst/>
            <a:cxnLst/>
            <a:rect r="r" b="b" t="t" l="l"/>
            <a:pathLst>
              <a:path h="7793095" w="16371008">
                <a:moveTo>
                  <a:pt x="0" y="0"/>
                </a:moveTo>
                <a:lnTo>
                  <a:pt x="16371008" y="0"/>
                </a:lnTo>
                <a:lnTo>
                  <a:pt x="16371008" y="7793096"/>
                </a:lnTo>
                <a:lnTo>
                  <a:pt x="0" y="7793096"/>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673429" y="1281006"/>
            <a:ext cx="14407817" cy="458956"/>
          </a:xfrm>
          <a:prstGeom prst="rect">
            <a:avLst/>
          </a:prstGeom>
        </p:spPr>
        <p:txBody>
          <a:bodyPr anchor="t" rtlCol="false" tIns="0" lIns="0" bIns="0" rIns="0">
            <a:spAutoFit/>
          </a:bodyPr>
          <a:lstStyle/>
          <a:p>
            <a:pPr>
              <a:lnSpc>
                <a:spcPts val="3464"/>
              </a:lnSpc>
            </a:pPr>
            <a:r>
              <a:rPr lang="en-US" sz="2960">
                <a:solidFill>
                  <a:srgbClr val="1F2020"/>
                </a:solidFill>
                <a:latin typeface="Poppins"/>
              </a:rPr>
              <a:t>Bước 3: Setup ứng dụng, trong mục All apps, ta chọn create app</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3459682" y="1969449"/>
            <a:ext cx="11368636" cy="8107565"/>
          </a:xfrm>
          <a:custGeom>
            <a:avLst/>
            <a:gdLst/>
            <a:ahLst/>
            <a:cxnLst/>
            <a:rect r="r" b="b" t="t" l="l"/>
            <a:pathLst>
              <a:path h="8107565" w="11368636">
                <a:moveTo>
                  <a:pt x="0" y="0"/>
                </a:moveTo>
                <a:lnTo>
                  <a:pt x="11368636" y="0"/>
                </a:lnTo>
                <a:lnTo>
                  <a:pt x="11368636" y="8107565"/>
                </a:lnTo>
                <a:lnTo>
                  <a:pt x="0" y="8107565"/>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673429" y="1281006"/>
            <a:ext cx="13216316" cy="458956"/>
          </a:xfrm>
          <a:prstGeom prst="rect">
            <a:avLst/>
          </a:prstGeom>
        </p:spPr>
        <p:txBody>
          <a:bodyPr anchor="t" rtlCol="false" tIns="0" lIns="0" bIns="0" rIns="0">
            <a:spAutoFit/>
          </a:bodyPr>
          <a:lstStyle/>
          <a:p>
            <a:pPr>
              <a:lnSpc>
                <a:spcPts val="3464"/>
              </a:lnSpc>
            </a:pPr>
            <a:r>
              <a:rPr lang="en-US" sz="2960">
                <a:solidFill>
                  <a:srgbClr val="1F2020"/>
                </a:solidFill>
                <a:latin typeface="Poppins"/>
              </a:rPr>
              <a:t>Điền thông tin mô tả cho app như là tên app, ngôn ngữ hiển thị,...</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947856" y="2045526"/>
            <a:ext cx="16720925" cy="7729868"/>
          </a:xfrm>
          <a:custGeom>
            <a:avLst/>
            <a:gdLst/>
            <a:ahLst/>
            <a:cxnLst/>
            <a:rect r="r" b="b" t="t" l="l"/>
            <a:pathLst>
              <a:path h="7729868" w="16720925">
                <a:moveTo>
                  <a:pt x="0" y="0"/>
                </a:moveTo>
                <a:lnTo>
                  <a:pt x="16720925" y="0"/>
                </a:lnTo>
                <a:lnTo>
                  <a:pt x="16720925" y="7729868"/>
                </a:lnTo>
                <a:lnTo>
                  <a:pt x="0" y="7729868"/>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578179" y="1281006"/>
            <a:ext cx="15362663" cy="458956"/>
          </a:xfrm>
          <a:prstGeom prst="rect">
            <a:avLst/>
          </a:prstGeom>
        </p:spPr>
        <p:txBody>
          <a:bodyPr anchor="t" rtlCol="false" tIns="0" lIns="0" bIns="0" rIns="0">
            <a:spAutoFit/>
          </a:bodyPr>
          <a:lstStyle/>
          <a:p>
            <a:pPr>
              <a:lnSpc>
                <a:spcPts val="3464"/>
              </a:lnSpc>
            </a:pPr>
            <a:r>
              <a:rPr lang="en-US" sz="2960">
                <a:solidFill>
                  <a:srgbClr val="1F2020"/>
                </a:solidFill>
                <a:latin typeface="Poppins"/>
              </a:rPr>
              <a:t>Sau khi điền xong thì ta tick vào các mục điều khoản và Create App</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1693811">
            <a:off x="-2944778" y="6511925"/>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4011256" y="1973439"/>
            <a:ext cx="10265487" cy="7969729"/>
          </a:xfrm>
          <a:custGeom>
            <a:avLst/>
            <a:gdLst/>
            <a:ahLst/>
            <a:cxnLst/>
            <a:rect r="r" b="b" t="t" l="l"/>
            <a:pathLst>
              <a:path h="7969729" w="10265487">
                <a:moveTo>
                  <a:pt x="0" y="0"/>
                </a:moveTo>
                <a:lnTo>
                  <a:pt x="10265488" y="0"/>
                </a:lnTo>
                <a:lnTo>
                  <a:pt x="10265488" y="7969729"/>
                </a:lnTo>
                <a:lnTo>
                  <a:pt x="0" y="7969729"/>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673429" y="1281006"/>
            <a:ext cx="14407817" cy="458956"/>
          </a:xfrm>
          <a:prstGeom prst="rect">
            <a:avLst/>
          </a:prstGeom>
        </p:spPr>
        <p:txBody>
          <a:bodyPr anchor="t" rtlCol="false" tIns="0" lIns="0" bIns="0" rIns="0">
            <a:spAutoFit/>
          </a:bodyPr>
          <a:lstStyle/>
          <a:p>
            <a:pPr>
              <a:lnSpc>
                <a:spcPts val="3464"/>
              </a:lnSpc>
            </a:pPr>
            <a:r>
              <a:rPr lang="en-US" sz="2960">
                <a:solidFill>
                  <a:srgbClr val="1F2020"/>
                </a:solidFill>
                <a:latin typeface="Poppins"/>
              </a:rPr>
              <a:t>Bước 4: sau khi tạo ứng dụng, ta cần cài đặt thông tin cần thiết và bắt buộc</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673429" y="2282887"/>
            <a:ext cx="9751859" cy="3436139"/>
          </a:xfrm>
          <a:custGeom>
            <a:avLst/>
            <a:gdLst/>
            <a:ahLst/>
            <a:cxnLst/>
            <a:rect r="r" b="b" t="t" l="l"/>
            <a:pathLst>
              <a:path h="3436139" w="9751859">
                <a:moveTo>
                  <a:pt x="0" y="0"/>
                </a:moveTo>
                <a:lnTo>
                  <a:pt x="9751859" y="0"/>
                </a:lnTo>
                <a:lnTo>
                  <a:pt x="9751859" y="3436139"/>
                </a:lnTo>
                <a:lnTo>
                  <a:pt x="0" y="3436139"/>
                </a:lnTo>
                <a:lnTo>
                  <a:pt x="0" y="0"/>
                </a:lnTo>
                <a:close/>
              </a:path>
            </a:pathLst>
          </a:custGeom>
          <a:blipFill>
            <a:blip r:embed="rId5"/>
            <a:stretch>
              <a:fillRect l="0" t="0" r="0" b="0"/>
            </a:stretch>
          </a:blipFill>
        </p:spPr>
      </p:sp>
      <p:sp>
        <p:nvSpPr>
          <p:cNvPr name="Freeform 23" id="23"/>
          <p:cNvSpPr/>
          <p:nvPr/>
        </p:nvSpPr>
        <p:spPr>
          <a:xfrm flipH="false" flipV="false" rot="0">
            <a:off x="10290394" y="4210338"/>
            <a:ext cx="7198703" cy="5523711"/>
          </a:xfrm>
          <a:custGeom>
            <a:avLst/>
            <a:gdLst/>
            <a:ahLst/>
            <a:cxnLst/>
            <a:rect r="r" b="b" t="t" l="l"/>
            <a:pathLst>
              <a:path h="5523711" w="7198703">
                <a:moveTo>
                  <a:pt x="0" y="0"/>
                </a:moveTo>
                <a:lnTo>
                  <a:pt x="7198703" y="0"/>
                </a:lnTo>
                <a:lnTo>
                  <a:pt x="7198703" y="5523711"/>
                </a:lnTo>
                <a:lnTo>
                  <a:pt x="0" y="5523711"/>
                </a:lnTo>
                <a:lnTo>
                  <a:pt x="0" y="0"/>
                </a:lnTo>
                <a:close/>
              </a:path>
            </a:pathLst>
          </a:custGeom>
          <a:blipFill>
            <a:blip r:embed="rId6"/>
            <a:stretch>
              <a:fillRect l="0" t="0" r="0" b="0"/>
            </a:stretch>
          </a:blipFill>
        </p:spPr>
      </p:sp>
      <p:sp>
        <p:nvSpPr>
          <p:cNvPr name="TextBox 24" id="24"/>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5" id="25"/>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6" id="26"/>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7" id="27"/>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8" id="28"/>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9" id="29"/>
          <p:cNvSpPr txBox="true"/>
          <p:nvPr/>
        </p:nvSpPr>
        <p:spPr>
          <a:xfrm rot="0">
            <a:off x="673429" y="1281006"/>
            <a:ext cx="14407817" cy="458956"/>
          </a:xfrm>
          <a:prstGeom prst="rect">
            <a:avLst/>
          </a:prstGeom>
        </p:spPr>
        <p:txBody>
          <a:bodyPr anchor="t" rtlCol="false" tIns="0" lIns="0" bIns="0" rIns="0">
            <a:spAutoFit/>
          </a:bodyPr>
          <a:lstStyle/>
          <a:p>
            <a:pPr>
              <a:lnSpc>
                <a:spcPts val="3464"/>
              </a:lnSpc>
            </a:pPr>
            <a:r>
              <a:rPr lang="en-US" sz="2960">
                <a:solidFill>
                  <a:srgbClr val="1F2020"/>
                </a:solidFill>
                <a:latin typeface="Poppins"/>
              </a:rPr>
              <a:t>Ta điền các thông tin như description, short description, icon app,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673429" y="1954487"/>
            <a:ext cx="9242160" cy="4969841"/>
          </a:xfrm>
          <a:custGeom>
            <a:avLst/>
            <a:gdLst/>
            <a:ahLst/>
            <a:cxnLst/>
            <a:rect r="r" b="b" t="t" l="l"/>
            <a:pathLst>
              <a:path h="4969841" w="9242160">
                <a:moveTo>
                  <a:pt x="0" y="0"/>
                </a:moveTo>
                <a:lnTo>
                  <a:pt x="9242160" y="0"/>
                </a:lnTo>
                <a:lnTo>
                  <a:pt x="9242160" y="4969841"/>
                </a:lnTo>
                <a:lnTo>
                  <a:pt x="0" y="4969841"/>
                </a:lnTo>
                <a:lnTo>
                  <a:pt x="0" y="0"/>
                </a:lnTo>
                <a:close/>
              </a:path>
            </a:pathLst>
          </a:custGeom>
          <a:blipFill>
            <a:blip r:embed="rId5"/>
            <a:stretch>
              <a:fillRect l="0" t="0" r="0" b="0"/>
            </a:stretch>
          </a:blipFill>
        </p:spPr>
      </p:sp>
      <p:sp>
        <p:nvSpPr>
          <p:cNvPr name="Freeform 23" id="23"/>
          <p:cNvSpPr/>
          <p:nvPr/>
        </p:nvSpPr>
        <p:spPr>
          <a:xfrm flipH="false" flipV="false" rot="0">
            <a:off x="6440048" y="2771857"/>
            <a:ext cx="11051751" cy="7041313"/>
          </a:xfrm>
          <a:custGeom>
            <a:avLst/>
            <a:gdLst/>
            <a:ahLst/>
            <a:cxnLst/>
            <a:rect r="r" b="b" t="t" l="l"/>
            <a:pathLst>
              <a:path h="7041313" w="11051751">
                <a:moveTo>
                  <a:pt x="0" y="0"/>
                </a:moveTo>
                <a:lnTo>
                  <a:pt x="11051751" y="0"/>
                </a:lnTo>
                <a:lnTo>
                  <a:pt x="11051751" y="7041313"/>
                </a:lnTo>
                <a:lnTo>
                  <a:pt x="0" y="7041313"/>
                </a:lnTo>
                <a:lnTo>
                  <a:pt x="0" y="0"/>
                </a:lnTo>
                <a:close/>
              </a:path>
            </a:pathLst>
          </a:custGeom>
          <a:blipFill>
            <a:blip r:embed="rId6"/>
            <a:stretch>
              <a:fillRect l="0" t="0" r="0" b="0"/>
            </a:stretch>
          </a:blipFill>
        </p:spPr>
      </p:sp>
      <p:sp>
        <p:nvSpPr>
          <p:cNvPr name="TextBox 24" id="24"/>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5" id="25"/>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6" id="26"/>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7" id="27"/>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8" id="28"/>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9" id="29"/>
          <p:cNvSpPr txBox="true"/>
          <p:nvPr/>
        </p:nvSpPr>
        <p:spPr>
          <a:xfrm rot="0">
            <a:off x="673429" y="1281006"/>
            <a:ext cx="14407817" cy="458956"/>
          </a:xfrm>
          <a:prstGeom prst="rect">
            <a:avLst/>
          </a:prstGeom>
        </p:spPr>
        <p:txBody>
          <a:bodyPr anchor="t" rtlCol="false" tIns="0" lIns="0" bIns="0" rIns="0">
            <a:spAutoFit/>
          </a:bodyPr>
          <a:lstStyle/>
          <a:p>
            <a:pPr>
              <a:lnSpc>
                <a:spcPts val="3464"/>
              </a:lnSpc>
            </a:pPr>
            <a:r>
              <a:rPr lang="en-US" sz="2960">
                <a:solidFill>
                  <a:srgbClr val="1F2020"/>
                </a:solidFill>
                <a:latin typeface="Poppins"/>
              </a:rPr>
              <a:t>Các thông tin cần nhập là các thông tin thường thấy khi tải ứng dụng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10643" y="5532895"/>
            <a:ext cx="9163193" cy="916319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3491847" y="1596184"/>
            <a:ext cx="4180995" cy="827281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1760418" y="4100085"/>
            <a:ext cx="2915550" cy="5768917"/>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0">
            <a:off x="6528297" y="5339641"/>
            <a:ext cx="2289092" cy="4529361"/>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5" id="45"/>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46" id="4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47" id="4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48" id="4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9" id="4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50" id="50"/>
          <p:cNvSpPr txBox="true"/>
          <p:nvPr/>
        </p:nvSpPr>
        <p:spPr>
          <a:xfrm rot="0">
            <a:off x="9623654" y="3676516"/>
            <a:ext cx="7868145" cy="3275463"/>
          </a:xfrm>
          <a:prstGeom prst="rect">
            <a:avLst/>
          </a:prstGeom>
        </p:spPr>
        <p:txBody>
          <a:bodyPr anchor="t" rtlCol="false" tIns="0" lIns="0" bIns="0" rIns="0">
            <a:spAutoFit/>
          </a:bodyPr>
          <a:lstStyle/>
          <a:p>
            <a:pPr>
              <a:lnSpc>
                <a:spcPts val="8425"/>
              </a:lnSpc>
            </a:pPr>
            <a:r>
              <a:rPr lang="en-US" sz="7201">
                <a:solidFill>
                  <a:srgbClr val="1F2020"/>
                </a:solidFill>
                <a:latin typeface="Poppins Bold"/>
              </a:rPr>
              <a:t>Cấu trúc của một ứng dụng Android</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739037" y="2712786"/>
            <a:ext cx="16809927" cy="5884965"/>
          </a:xfrm>
          <a:custGeom>
            <a:avLst/>
            <a:gdLst/>
            <a:ahLst/>
            <a:cxnLst/>
            <a:rect r="r" b="b" t="t" l="l"/>
            <a:pathLst>
              <a:path h="5884965" w="16809927">
                <a:moveTo>
                  <a:pt x="0" y="0"/>
                </a:moveTo>
                <a:lnTo>
                  <a:pt x="16809926" y="0"/>
                </a:lnTo>
                <a:lnTo>
                  <a:pt x="16809926" y="5884966"/>
                </a:lnTo>
                <a:lnTo>
                  <a:pt x="0" y="5884966"/>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673429" y="1281006"/>
            <a:ext cx="14407817" cy="458956"/>
          </a:xfrm>
          <a:prstGeom prst="rect">
            <a:avLst/>
          </a:prstGeom>
        </p:spPr>
        <p:txBody>
          <a:bodyPr anchor="t" rtlCol="false" tIns="0" lIns="0" bIns="0" rIns="0">
            <a:spAutoFit/>
          </a:bodyPr>
          <a:lstStyle/>
          <a:p>
            <a:pPr>
              <a:lnSpc>
                <a:spcPts val="3464"/>
              </a:lnSpc>
            </a:pPr>
            <a:r>
              <a:rPr lang="en-US" sz="2960">
                <a:solidFill>
                  <a:srgbClr val="1F2020"/>
                </a:solidFill>
                <a:latin typeface="Poppins"/>
              </a:rPr>
              <a:t>Bước 5: Hoàn thành các tuỳ chọn khác</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772881" y="1433384"/>
            <a:ext cx="16742237" cy="8091616"/>
          </a:xfrm>
          <a:custGeom>
            <a:avLst/>
            <a:gdLst/>
            <a:ahLst/>
            <a:cxnLst/>
            <a:rect r="r" b="b" t="t" l="l"/>
            <a:pathLst>
              <a:path h="8091616" w="16742237">
                <a:moveTo>
                  <a:pt x="0" y="0"/>
                </a:moveTo>
                <a:lnTo>
                  <a:pt x="16742238" y="0"/>
                </a:lnTo>
                <a:lnTo>
                  <a:pt x="16742238" y="8091616"/>
                </a:lnTo>
                <a:lnTo>
                  <a:pt x="0" y="8091616"/>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1620716" y="1797112"/>
            <a:ext cx="15065619" cy="8192247"/>
          </a:xfrm>
          <a:custGeom>
            <a:avLst/>
            <a:gdLst/>
            <a:ahLst/>
            <a:cxnLst/>
            <a:rect r="r" b="b" t="t" l="l"/>
            <a:pathLst>
              <a:path h="8192247" w="15065619">
                <a:moveTo>
                  <a:pt x="0" y="0"/>
                </a:moveTo>
                <a:lnTo>
                  <a:pt x="15065618" y="0"/>
                </a:lnTo>
                <a:lnTo>
                  <a:pt x="15065618" y="8192247"/>
                </a:lnTo>
                <a:lnTo>
                  <a:pt x="0" y="8192247"/>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673429" y="1281006"/>
            <a:ext cx="14407817" cy="458956"/>
          </a:xfrm>
          <a:prstGeom prst="rect">
            <a:avLst/>
          </a:prstGeom>
        </p:spPr>
        <p:txBody>
          <a:bodyPr anchor="t" rtlCol="false" tIns="0" lIns="0" bIns="0" rIns="0">
            <a:spAutoFit/>
          </a:bodyPr>
          <a:lstStyle/>
          <a:p>
            <a:pPr>
              <a:lnSpc>
                <a:spcPts val="3464"/>
              </a:lnSpc>
            </a:pPr>
            <a:r>
              <a:rPr lang="en-US" sz="2960">
                <a:solidFill>
                  <a:srgbClr val="1F2020"/>
                </a:solidFill>
                <a:latin typeface="Poppins"/>
              </a:rPr>
              <a:t>Bước 6: Upload file ứng dụng, phiên bản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81604" y="713885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1233239" y="1610067"/>
            <a:ext cx="15821522" cy="8099889"/>
          </a:xfrm>
          <a:custGeom>
            <a:avLst/>
            <a:gdLst/>
            <a:ahLst/>
            <a:cxnLst/>
            <a:rect r="r" b="b" t="t" l="l"/>
            <a:pathLst>
              <a:path h="8099889" w="15821522">
                <a:moveTo>
                  <a:pt x="0" y="0"/>
                </a:moveTo>
                <a:lnTo>
                  <a:pt x="15821522" y="0"/>
                </a:lnTo>
                <a:lnTo>
                  <a:pt x="15821522" y="8099888"/>
                </a:lnTo>
                <a:lnTo>
                  <a:pt x="0" y="8099888"/>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8802" y="7301218"/>
            <a:ext cx="20585603" cy="5264356"/>
            <a:chOff x="0" y="0"/>
            <a:chExt cx="4274726" cy="1093176"/>
          </a:xfrm>
        </p:grpSpPr>
        <p:sp>
          <p:nvSpPr>
            <p:cNvPr name="Freeform 10" id="10"/>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335ACF"/>
            </a:solidFill>
          </p:spPr>
        </p:sp>
        <p:sp>
          <p:nvSpPr>
            <p:cNvPr name="TextBox 11" id="11"/>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13" id="13"/>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14" id="14"/>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15" id="15"/>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16" id="16"/>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17" id="17"/>
          <p:cNvSpPr txBox="true"/>
          <p:nvPr/>
        </p:nvSpPr>
        <p:spPr>
          <a:xfrm rot="0">
            <a:off x="2351998" y="900394"/>
            <a:ext cx="13588845" cy="2137528"/>
          </a:xfrm>
          <a:prstGeom prst="rect">
            <a:avLst/>
          </a:prstGeom>
        </p:spPr>
        <p:txBody>
          <a:bodyPr anchor="t" rtlCol="false" tIns="0" lIns="0" bIns="0" rIns="0">
            <a:spAutoFit/>
          </a:bodyPr>
          <a:lstStyle/>
          <a:p>
            <a:pPr algn="ctr">
              <a:lnSpc>
                <a:spcPts val="16583"/>
              </a:lnSpc>
              <a:spcBef>
                <a:spcPct val="0"/>
              </a:spcBef>
            </a:pPr>
            <a:r>
              <a:rPr lang="en-US" sz="11845">
                <a:solidFill>
                  <a:srgbClr val="335ACF"/>
                </a:solidFill>
                <a:latin typeface="Poppins"/>
              </a:rPr>
              <a:t>Nguồn tham khảo</a:t>
            </a:r>
          </a:p>
        </p:txBody>
      </p:sp>
      <p:sp>
        <p:nvSpPr>
          <p:cNvPr name="TextBox 18" id="18"/>
          <p:cNvSpPr txBox="true"/>
          <p:nvPr/>
        </p:nvSpPr>
        <p:spPr>
          <a:xfrm rot="0">
            <a:off x="2003890" y="3542747"/>
            <a:ext cx="14426183" cy="3964156"/>
          </a:xfrm>
          <a:prstGeom prst="rect">
            <a:avLst/>
          </a:prstGeom>
        </p:spPr>
        <p:txBody>
          <a:bodyPr anchor="t" rtlCol="false" tIns="0" lIns="0" bIns="0" rIns="0">
            <a:spAutoFit/>
          </a:bodyPr>
          <a:lstStyle/>
          <a:p>
            <a:pPr marL="639248" indent="-319624" lvl="1">
              <a:lnSpc>
                <a:spcPts val="3464"/>
              </a:lnSpc>
              <a:buFont typeface="Arial"/>
              <a:buChar char="•"/>
            </a:pPr>
            <a:r>
              <a:rPr lang="en-US" sz="2960" u="sng">
                <a:solidFill>
                  <a:srgbClr val="1F2020"/>
                </a:solidFill>
                <a:latin typeface="Poppins"/>
                <a:hlinkClick r:id="rId4" tooltip="https://developer.android.com/studio/workflow?hl=vi"/>
              </a:rPr>
              <a:t>https://developer.android.com/studio/workflow?hl=vi</a:t>
            </a:r>
          </a:p>
          <a:p>
            <a:pPr marL="639248" indent="-319624" lvl="1">
              <a:lnSpc>
                <a:spcPts val="3464"/>
              </a:lnSpc>
              <a:buFont typeface="Arial"/>
              <a:buChar char="•"/>
            </a:pPr>
            <a:r>
              <a:rPr lang="en-US" sz="2960" u="sng">
                <a:solidFill>
                  <a:srgbClr val="1F2020"/>
                </a:solidFill>
                <a:latin typeface="Poppins"/>
                <a:hlinkClick r:id="rId5" tooltip="https://aws.amazon.com/mobile/mobile-application-development/"/>
              </a:rPr>
              <a:t>https://aws.amazon.com/mobile/mobile-application-development/</a:t>
            </a:r>
          </a:p>
          <a:p>
            <a:pPr marL="639248" indent="-319624" lvl="1">
              <a:lnSpc>
                <a:spcPts val="3464"/>
              </a:lnSpc>
              <a:buFont typeface="Arial"/>
              <a:buChar char="•"/>
            </a:pPr>
            <a:r>
              <a:rPr lang="en-US" sz="2960" u="sng">
                <a:solidFill>
                  <a:srgbClr val="1F2020"/>
                </a:solidFill>
                <a:latin typeface="Poppins"/>
                <a:hlinkClick r:id="rId6" tooltip="https://developer.android.com/guide/platform"/>
              </a:rPr>
              <a:t>https://developer.android.com/guide/platform</a:t>
            </a:r>
          </a:p>
          <a:p>
            <a:pPr marL="639248" indent="-319624" lvl="1">
              <a:lnSpc>
                <a:spcPts val="3464"/>
              </a:lnSpc>
              <a:buFont typeface="Arial"/>
              <a:buChar char="•"/>
            </a:pPr>
            <a:r>
              <a:rPr lang="en-US" sz="2960" u="sng">
                <a:solidFill>
                  <a:srgbClr val="1F2020"/>
                </a:solidFill>
                <a:latin typeface="Poppins"/>
                <a:hlinkClick r:id="rId7" tooltip="https://developer.android.com/reference/android/app/Activity"/>
              </a:rPr>
              <a:t>https://developer.android.com/reference/android/app/Activity</a:t>
            </a:r>
          </a:p>
          <a:p>
            <a:pPr marL="639248" indent="-319624" lvl="1">
              <a:lnSpc>
                <a:spcPts val="3464"/>
              </a:lnSpc>
              <a:buFont typeface="Arial"/>
              <a:buChar char="•"/>
            </a:pPr>
            <a:r>
              <a:rPr lang="en-US" sz="2960" u="sng">
                <a:solidFill>
                  <a:srgbClr val="1F2020"/>
                </a:solidFill>
                <a:latin typeface="Poppins"/>
                <a:hlinkClick r:id="rId8" tooltip="https://medium.com/@huseyinozkoc/android-view-and-viewgroup-6667a20724c5"/>
              </a:rPr>
              <a:t>https://medium.com/@huseyinozkoc/android-view-and-viewgroup-6667a20724c5</a:t>
            </a:r>
          </a:p>
          <a:p>
            <a:pPr marL="639248" indent="-319624" lvl="1">
              <a:lnSpc>
                <a:spcPts val="3464"/>
              </a:lnSpc>
              <a:buFont typeface="Arial"/>
              <a:buChar char="•"/>
            </a:pPr>
            <a:r>
              <a:rPr lang="en-US" sz="2960" u="sng">
                <a:solidFill>
                  <a:srgbClr val="1F2020"/>
                </a:solidFill>
                <a:latin typeface="Poppins"/>
                <a:hlinkClick r:id="rId9" tooltip="https://medium.com/@huseyinozkoc/android-view-and-viewgroup-6667a20724c5"/>
              </a:rPr>
              <a:t>https://developer.android.com/develop/background-work/services</a:t>
            </a:r>
          </a:p>
          <a:p>
            <a:pPr marL="639248" indent="-319624" lvl="1">
              <a:lnSpc>
                <a:spcPts val="3464"/>
              </a:lnSpc>
              <a:buFont typeface="Arial"/>
              <a:buChar char="•"/>
            </a:pPr>
            <a:r>
              <a:rPr lang="en-US" sz="2960" u="sng">
                <a:solidFill>
                  <a:srgbClr val="1F2020"/>
                </a:solidFill>
                <a:latin typeface="Poppins"/>
              </a:rPr>
              <a:t>https://topdev.vn/TopDev_VietnamITMarketReport2023_VietnamTechTalentsReport.pdf</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8802" y="7301218"/>
            <a:ext cx="20585603" cy="5264356"/>
            <a:chOff x="0" y="0"/>
            <a:chExt cx="4274726" cy="1093176"/>
          </a:xfrm>
        </p:grpSpPr>
        <p:sp>
          <p:nvSpPr>
            <p:cNvPr name="Freeform 10" id="10"/>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335ACF"/>
            </a:solidFill>
          </p:spPr>
        </p:sp>
        <p:sp>
          <p:nvSpPr>
            <p:cNvPr name="TextBox 11" id="11"/>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7406341" y="4044667"/>
            <a:ext cx="3475318" cy="6876514"/>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0329460" y="5143500"/>
            <a:ext cx="2919979" cy="5777681"/>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5038561" y="5143500"/>
            <a:ext cx="2919979" cy="5777681"/>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0">
            <a:off x="12697923" y="6476535"/>
            <a:ext cx="2246277" cy="4444645"/>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a:grpSpLocks noChangeAspect="true"/>
          </p:cNvGrpSpPr>
          <p:nvPr/>
        </p:nvGrpSpPr>
        <p:grpSpPr>
          <a:xfrm rot="0">
            <a:off x="3343800" y="6476535"/>
            <a:ext cx="2246277" cy="4444645"/>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62" id="62"/>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63" id="63"/>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64" id="64"/>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65" id="65"/>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66" id="66"/>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67" id="67"/>
          <p:cNvSpPr txBox="true"/>
          <p:nvPr/>
        </p:nvSpPr>
        <p:spPr>
          <a:xfrm rot="0">
            <a:off x="3902954" y="1420400"/>
            <a:ext cx="10482091" cy="2137454"/>
          </a:xfrm>
          <a:prstGeom prst="rect">
            <a:avLst/>
          </a:prstGeom>
        </p:spPr>
        <p:txBody>
          <a:bodyPr anchor="t" rtlCol="false" tIns="0" lIns="0" bIns="0" rIns="0">
            <a:spAutoFit/>
          </a:bodyPr>
          <a:lstStyle/>
          <a:p>
            <a:pPr algn="ctr">
              <a:lnSpc>
                <a:spcPts val="16583"/>
              </a:lnSpc>
              <a:spcBef>
                <a:spcPct val="0"/>
              </a:spcBef>
            </a:pPr>
            <a:r>
              <a:rPr lang="en-US" sz="11845">
                <a:solidFill>
                  <a:srgbClr val="335ACF"/>
                </a:solidFill>
                <a:latin typeface="Poppins Bold"/>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1" y="0"/>
            <a:ext cx="7464346" cy="10287000"/>
            <a:chOff x="0" y="0"/>
            <a:chExt cx="1965918" cy="2709333"/>
          </a:xfrm>
        </p:grpSpPr>
        <p:sp>
          <p:nvSpPr>
            <p:cNvPr name="Freeform 3" id="3"/>
            <p:cNvSpPr/>
            <p:nvPr/>
          </p:nvSpPr>
          <p:spPr>
            <a:xfrm flipH="false" flipV="false" rot="0">
              <a:off x="0" y="0"/>
              <a:ext cx="1965918" cy="2709333"/>
            </a:xfrm>
            <a:custGeom>
              <a:avLst/>
              <a:gdLst/>
              <a:ahLst/>
              <a:cxnLst/>
              <a:rect r="r" b="b" t="t" l="l"/>
              <a:pathLst>
                <a:path h="2709333" w="1965918">
                  <a:moveTo>
                    <a:pt x="0" y="0"/>
                  </a:moveTo>
                  <a:lnTo>
                    <a:pt x="1965918" y="0"/>
                  </a:lnTo>
                  <a:lnTo>
                    <a:pt x="1965918" y="2709333"/>
                  </a:lnTo>
                  <a:lnTo>
                    <a:pt x="0" y="2709333"/>
                  </a:lnTo>
                  <a:close/>
                </a:path>
              </a:pathLst>
            </a:custGeom>
            <a:solidFill>
              <a:srgbClr val="335ACF"/>
            </a:solidFill>
          </p:spPr>
        </p:sp>
        <p:sp>
          <p:nvSpPr>
            <p:cNvPr name="TextBox 4" id="4"/>
            <p:cNvSpPr txBox="true"/>
            <p:nvPr/>
          </p:nvSpPr>
          <p:spPr>
            <a:xfrm>
              <a:off x="0" y="-38100"/>
              <a:ext cx="196591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452118" y="1844576"/>
            <a:ext cx="3334483" cy="659784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35783" y="1844576"/>
            <a:ext cx="3334483" cy="6597848"/>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9" id="29"/>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30" id="30"/>
          <p:cNvSpPr txBox="true"/>
          <p:nvPr/>
        </p:nvSpPr>
        <p:spPr>
          <a:xfrm rot="0">
            <a:off x="7639410" y="1481017"/>
            <a:ext cx="10817581" cy="7277341"/>
          </a:xfrm>
          <a:prstGeom prst="rect">
            <a:avLst/>
          </a:prstGeom>
        </p:spPr>
        <p:txBody>
          <a:bodyPr anchor="t" rtlCol="false" tIns="0" lIns="0" bIns="0" rIns="0">
            <a:spAutoFit/>
          </a:bodyPr>
          <a:lstStyle/>
          <a:p>
            <a:pPr>
              <a:lnSpc>
                <a:spcPts val="6314"/>
              </a:lnSpc>
            </a:pPr>
            <a:r>
              <a:rPr lang="en-US" sz="5396">
                <a:solidFill>
                  <a:srgbClr val="1F2020"/>
                </a:solidFill>
                <a:latin typeface="Poppins"/>
              </a:rPr>
              <a:t> - Cấu trúc của ứng dụng: Gồm nhiều thành phần (Component)</a:t>
            </a:r>
          </a:p>
          <a:p>
            <a:pPr marL="1165208" indent="-582604" lvl="1">
              <a:lnSpc>
                <a:spcPts val="6314"/>
              </a:lnSpc>
              <a:buFont typeface="Arial"/>
              <a:buChar char="•"/>
            </a:pPr>
            <a:r>
              <a:rPr lang="en-US" sz="5396">
                <a:solidFill>
                  <a:srgbClr val="1F2020"/>
                </a:solidFill>
                <a:latin typeface="Poppins"/>
              </a:rPr>
              <a:t>Hoạt động (Activity)</a:t>
            </a:r>
          </a:p>
          <a:p>
            <a:pPr marL="1165208" indent="-582604" lvl="1">
              <a:lnSpc>
                <a:spcPts val="6314"/>
              </a:lnSpc>
              <a:buFont typeface="Arial"/>
              <a:buChar char="•"/>
            </a:pPr>
            <a:r>
              <a:rPr lang="en-US" sz="5396">
                <a:solidFill>
                  <a:srgbClr val="1F2020"/>
                </a:solidFill>
                <a:latin typeface="Poppins"/>
              </a:rPr>
              <a:t>Mảnh (Fragment)</a:t>
            </a:r>
          </a:p>
          <a:p>
            <a:pPr marL="1165208" indent="-582604" lvl="1">
              <a:lnSpc>
                <a:spcPts val="6314"/>
              </a:lnSpc>
              <a:buFont typeface="Arial"/>
              <a:buChar char="•"/>
            </a:pPr>
            <a:r>
              <a:rPr lang="en-US" sz="5396">
                <a:solidFill>
                  <a:srgbClr val="1F2020"/>
                </a:solidFill>
                <a:latin typeface="Poppins"/>
              </a:rPr>
              <a:t>Dịch vụ (Service)</a:t>
            </a:r>
          </a:p>
          <a:p>
            <a:pPr marL="1165208" indent="-582604" lvl="1">
              <a:lnSpc>
                <a:spcPts val="6314"/>
              </a:lnSpc>
              <a:buFont typeface="Arial"/>
              <a:buChar char="•"/>
            </a:pPr>
            <a:r>
              <a:rPr lang="en-US" sz="5396">
                <a:solidFill>
                  <a:srgbClr val="1F2020"/>
                </a:solidFill>
                <a:latin typeface="Poppins"/>
              </a:rPr>
              <a:t>Nhà cung cấp nội dung (Content Provider)</a:t>
            </a:r>
          </a:p>
          <a:p>
            <a:pPr marL="1165208" indent="-582604" lvl="1">
              <a:lnSpc>
                <a:spcPts val="6314"/>
              </a:lnSpc>
              <a:buFont typeface="Arial"/>
              <a:buChar char="•"/>
            </a:pPr>
            <a:r>
              <a:rPr lang="en-US" sz="5396">
                <a:solidFill>
                  <a:srgbClr val="1F2020"/>
                </a:solidFill>
                <a:latin typeface="Poppins"/>
              </a:rPr>
              <a:t>Broadcast receiver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1" y="0"/>
            <a:ext cx="7464346" cy="10287000"/>
            <a:chOff x="0" y="0"/>
            <a:chExt cx="1965918" cy="2709333"/>
          </a:xfrm>
        </p:grpSpPr>
        <p:sp>
          <p:nvSpPr>
            <p:cNvPr name="Freeform 3" id="3"/>
            <p:cNvSpPr/>
            <p:nvPr/>
          </p:nvSpPr>
          <p:spPr>
            <a:xfrm flipH="false" flipV="false" rot="0">
              <a:off x="0" y="0"/>
              <a:ext cx="1965918" cy="2709333"/>
            </a:xfrm>
            <a:custGeom>
              <a:avLst/>
              <a:gdLst/>
              <a:ahLst/>
              <a:cxnLst/>
              <a:rect r="r" b="b" t="t" l="l"/>
              <a:pathLst>
                <a:path h="2709333" w="1965918">
                  <a:moveTo>
                    <a:pt x="0" y="0"/>
                  </a:moveTo>
                  <a:lnTo>
                    <a:pt x="1965918" y="0"/>
                  </a:lnTo>
                  <a:lnTo>
                    <a:pt x="1965918" y="2709333"/>
                  </a:lnTo>
                  <a:lnTo>
                    <a:pt x="0" y="2709333"/>
                  </a:lnTo>
                  <a:close/>
                </a:path>
              </a:pathLst>
            </a:custGeom>
            <a:solidFill>
              <a:srgbClr val="335ACF"/>
            </a:solidFill>
          </p:spPr>
        </p:sp>
        <p:sp>
          <p:nvSpPr>
            <p:cNvPr name="TextBox 4" id="4"/>
            <p:cNvSpPr txBox="true"/>
            <p:nvPr/>
          </p:nvSpPr>
          <p:spPr>
            <a:xfrm>
              <a:off x="0" y="-38100"/>
              <a:ext cx="196591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452118" y="1844576"/>
            <a:ext cx="3334483" cy="659784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35783" y="1844576"/>
            <a:ext cx="3334483" cy="6597848"/>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9" id="29"/>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30" id="30"/>
          <p:cNvSpPr txBox="true"/>
          <p:nvPr/>
        </p:nvSpPr>
        <p:spPr>
          <a:xfrm rot="0">
            <a:off x="7431695" y="2085788"/>
            <a:ext cx="10419297" cy="6077324"/>
          </a:xfrm>
          <a:prstGeom prst="rect">
            <a:avLst/>
          </a:prstGeom>
        </p:spPr>
        <p:txBody>
          <a:bodyPr anchor="t" rtlCol="false" tIns="0" lIns="0" bIns="0" rIns="0">
            <a:spAutoFit/>
          </a:bodyPr>
          <a:lstStyle/>
          <a:p>
            <a:pPr marL="1100718" indent="-550359" lvl="1">
              <a:lnSpc>
                <a:spcPts val="5964"/>
              </a:lnSpc>
              <a:buFont typeface="Arial"/>
              <a:buChar char="•"/>
            </a:pPr>
            <a:r>
              <a:rPr lang="en-US" sz="5098">
                <a:solidFill>
                  <a:srgbClr val="1F2020"/>
                </a:solidFill>
                <a:latin typeface="Poppins"/>
              </a:rPr>
              <a:t>Cấu trúc ứng dụng xác định ranh giới giữa các phần của ứng dụng và nhiệm vụ từng phần nên có. Để đáp ứng các nhu cầu được đề cập ở trên, ta nên thiết kế cấu trúc ứng dụng theo một vài nguyên tắc cụ thể</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8165" y="158796"/>
            <a:ext cx="17257302" cy="10054254"/>
          </a:xfrm>
          <a:custGeom>
            <a:avLst/>
            <a:gdLst/>
            <a:ahLst/>
            <a:cxnLst/>
            <a:rect r="r" b="b" t="t" l="l"/>
            <a:pathLst>
              <a:path h="10054254" w="17257302">
                <a:moveTo>
                  <a:pt x="0" y="0"/>
                </a:moveTo>
                <a:lnTo>
                  <a:pt x="17257302" y="0"/>
                </a:lnTo>
                <a:lnTo>
                  <a:pt x="17257302" y="10054254"/>
                </a:lnTo>
                <a:lnTo>
                  <a:pt x="0" y="10054254"/>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1" y="0"/>
            <a:ext cx="7464346" cy="10287000"/>
            <a:chOff x="0" y="0"/>
            <a:chExt cx="1965918" cy="2709333"/>
          </a:xfrm>
        </p:grpSpPr>
        <p:sp>
          <p:nvSpPr>
            <p:cNvPr name="Freeform 3" id="3"/>
            <p:cNvSpPr/>
            <p:nvPr/>
          </p:nvSpPr>
          <p:spPr>
            <a:xfrm flipH="false" flipV="false" rot="0">
              <a:off x="0" y="0"/>
              <a:ext cx="1965918" cy="2709333"/>
            </a:xfrm>
            <a:custGeom>
              <a:avLst/>
              <a:gdLst/>
              <a:ahLst/>
              <a:cxnLst/>
              <a:rect r="r" b="b" t="t" l="l"/>
              <a:pathLst>
                <a:path h="2709333" w="1965918">
                  <a:moveTo>
                    <a:pt x="0" y="0"/>
                  </a:moveTo>
                  <a:lnTo>
                    <a:pt x="1965918" y="0"/>
                  </a:lnTo>
                  <a:lnTo>
                    <a:pt x="1965918" y="2709333"/>
                  </a:lnTo>
                  <a:lnTo>
                    <a:pt x="0" y="2709333"/>
                  </a:lnTo>
                  <a:close/>
                </a:path>
              </a:pathLst>
            </a:custGeom>
            <a:solidFill>
              <a:srgbClr val="335ACF"/>
            </a:solidFill>
          </p:spPr>
        </p:sp>
        <p:sp>
          <p:nvSpPr>
            <p:cNvPr name="TextBox 4" id="4"/>
            <p:cNvSpPr txBox="true"/>
            <p:nvPr/>
          </p:nvSpPr>
          <p:spPr>
            <a:xfrm>
              <a:off x="0" y="-38100"/>
              <a:ext cx="196591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452118" y="1844576"/>
            <a:ext cx="3334483" cy="659784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35783" y="1844576"/>
            <a:ext cx="3334483" cy="6597848"/>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9" id="29"/>
          <p:cNvSpPr/>
          <p:nvPr/>
        </p:nvSpPr>
        <p:spPr>
          <a:xfrm flipH="false" flipV="false" rot="0">
            <a:off x="7989248" y="536724"/>
            <a:ext cx="9677224" cy="1257194"/>
          </a:xfrm>
          <a:custGeom>
            <a:avLst/>
            <a:gdLst/>
            <a:ahLst/>
            <a:cxnLst/>
            <a:rect r="r" b="b" t="t" l="l"/>
            <a:pathLst>
              <a:path h="1257194" w="9677224">
                <a:moveTo>
                  <a:pt x="0" y="0"/>
                </a:moveTo>
                <a:lnTo>
                  <a:pt x="9677224" y="0"/>
                </a:lnTo>
                <a:lnTo>
                  <a:pt x="9677224" y="1257193"/>
                </a:lnTo>
                <a:lnTo>
                  <a:pt x="0" y="1257193"/>
                </a:lnTo>
                <a:lnTo>
                  <a:pt x="0" y="0"/>
                </a:lnTo>
                <a:close/>
              </a:path>
            </a:pathLst>
          </a:custGeom>
          <a:blipFill>
            <a:blip r:embed="rId5"/>
            <a:stretch>
              <a:fillRect l="0" t="0" r="0" b="0"/>
            </a:stretch>
          </a:blipFill>
        </p:spPr>
      </p:sp>
      <p:sp>
        <p:nvSpPr>
          <p:cNvPr name="TextBox 30" id="30"/>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31" id="31"/>
          <p:cNvSpPr txBox="true"/>
          <p:nvPr/>
        </p:nvSpPr>
        <p:spPr>
          <a:xfrm rot="0">
            <a:off x="7758634" y="2371732"/>
            <a:ext cx="10419297" cy="7286237"/>
          </a:xfrm>
          <a:prstGeom prst="rect">
            <a:avLst/>
          </a:prstGeom>
        </p:spPr>
        <p:txBody>
          <a:bodyPr anchor="t" rtlCol="false" tIns="0" lIns="0" bIns="0" rIns="0">
            <a:spAutoFit/>
          </a:bodyPr>
          <a:lstStyle/>
          <a:p>
            <a:pPr marL="1057539" indent="-528769" lvl="1">
              <a:lnSpc>
                <a:spcPts val="5730"/>
              </a:lnSpc>
              <a:buFont typeface="Arial"/>
              <a:buChar char="•"/>
            </a:pPr>
            <a:r>
              <a:rPr lang="en-US" sz="4898">
                <a:solidFill>
                  <a:srgbClr val="1F2020"/>
                </a:solidFill>
                <a:latin typeface="Poppins"/>
              </a:rPr>
              <a:t>Còn gọi là lớp bản trình bày, có chức năng để hiện thị dữ liệu của ứng dụng trên màn hình</a:t>
            </a:r>
          </a:p>
          <a:p>
            <a:pPr marL="1057539" indent="-528769" lvl="1">
              <a:lnSpc>
                <a:spcPts val="5730"/>
              </a:lnSpc>
              <a:buFont typeface="Arial"/>
              <a:buChar char="•"/>
            </a:pPr>
            <a:r>
              <a:rPr lang="en-US" sz="4898">
                <a:solidFill>
                  <a:srgbClr val="1F2020"/>
                </a:solidFill>
                <a:latin typeface="Poppins"/>
              </a:rPr>
              <a:t>Bất cứ khi nào dữ liệu thay đổi, do sự tương tác của người dùng hoặc đầu vào bên ngoài, giao diện người dùng sẽ cập nhật để phản ánh các thay đổi đó.</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165" y="1141096"/>
            <a:ext cx="17863670" cy="8004808"/>
          </a:xfrm>
          <a:custGeom>
            <a:avLst/>
            <a:gdLst/>
            <a:ahLst/>
            <a:cxnLst/>
            <a:rect r="r" b="b" t="t" l="l"/>
            <a:pathLst>
              <a:path h="8004808" w="17863670">
                <a:moveTo>
                  <a:pt x="0" y="0"/>
                </a:moveTo>
                <a:lnTo>
                  <a:pt x="17863670" y="0"/>
                </a:lnTo>
                <a:lnTo>
                  <a:pt x="17863670" y="8004808"/>
                </a:lnTo>
                <a:lnTo>
                  <a:pt x="0" y="8004808"/>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DAF-hdPIBYM</dc:identifier>
  <dcterms:modified xsi:type="dcterms:W3CDTF">2011-08-01T06:04:30Z</dcterms:modified>
  <cp:revision>1</cp:revision>
  <dc:title>Blue Modern Mobile Application Presentation</dc:title>
</cp:coreProperties>
</file>